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69" r:id="rId4"/>
    <p:sldId id="274" r:id="rId5"/>
    <p:sldId id="289" r:id="rId6"/>
    <p:sldId id="291" r:id="rId7"/>
    <p:sldId id="292" r:id="rId8"/>
    <p:sldId id="295" r:id="rId9"/>
    <p:sldId id="296" r:id="rId10"/>
    <p:sldId id="293" r:id="rId11"/>
    <p:sldId id="278" r:id="rId12"/>
    <p:sldId id="297" r:id="rId13"/>
    <p:sldId id="298" r:id="rId14"/>
    <p:sldId id="299" r:id="rId15"/>
    <p:sldId id="316" r:id="rId16"/>
    <p:sldId id="300" r:id="rId17"/>
    <p:sldId id="301" r:id="rId18"/>
    <p:sldId id="285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7" r:id="rId29"/>
    <p:sldId id="286" r:id="rId30"/>
    <p:sldId id="311" r:id="rId31"/>
    <p:sldId id="272" r:id="rId32"/>
    <p:sldId id="313" r:id="rId33"/>
    <p:sldId id="314" r:id="rId34"/>
    <p:sldId id="312" r:id="rId35"/>
    <p:sldId id="287" r:id="rId36"/>
    <p:sldId id="273" r:id="rId37"/>
    <p:sldId id="261" r:id="rId38"/>
    <p:sldId id="29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0C1213"/>
    <a:srgbClr val="E9EBF5"/>
    <a:srgbClr val="CFD5EA"/>
    <a:srgbClr val="0B0727"/>
    <a:srgbClr val="0F0A38"/>
    <a:srgbClr val="19105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4606" autoAdjust="0"/>
  </p:normalViewPr>
  <p:slideViewPr>
    <p:cSldViewPr snapToGrid="0" showGuides="1">
      <p:cViewPr varScale="1">
        <p:scale>
          <a:sx n="69" d="100"/>
          <a:sy n="69" d="100"/>
        </p:scale>
        <p:origin x="10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effectLst/>
              </a:rPr>
              <a:t>신고의무자에 의한 신고</a:t>
            </a:r>
            <a:r>
              <a:rPr lang="en-US" altLang="ko-KR" dirty="0">
                <a:effectLst/>
              </a:rPr>
              <a:t>(16,149</a:t>
            </a:r>
            <a:r>
              <a:rPr lang="ko-KR" altLang="en-US" dirty="0">
                <a:effectLst/>
              </a:rPr>
              <a:t>건</a:t>
            </a:r>
            <a:r>
              <a:rPr lang="en-US" altLang="ko-KR" dirty="0">
                <a:effectLst/>
              </a:rPr>
              <a:t>)</a:t>
            </a:r>
            <a:endParaRPr lang="ko-KR" altLang="en-US" dirty="0">
              <a:effectLst/>
            </a:endParaRPr>
          </a:p>
        </c:rich>
      </c:tx>
      <c:layout>
        <c:manualLayout>
          <c:xMode val="edge"/>
          <c:yMode val="edge"/>
          <c:x val="0.10362352287935561"/>
          <c:y val="1.96790065561578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신고의무자에 의한 신고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1B-498E-9D22-2E52DCC9FD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81B-498E-9D22-2E52DCC9FD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81B-498E-9D22-2E52DCC9FD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032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81B-498E-9D22-2E52DCC9FD2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DDE22774-88FD-4293-8F09-FCA03C24A518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B72E9BE4-4107-4317-847C-E98B44ED36C9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81B-498E-9D22-2E52DCC9FD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00551D0-BF87-40B2-B7AF-F3EE70F0711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/>
                      <a:t>(</a:t>
                    </a:r>
                    <a:fld id="{73CDFBD5-29B5-48B0-9B27-B47133629D2C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/>
                      <a:t>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81B-498E-9D22-2E52DCC9FD27}"/>
                </c:ext>
              </c:extLst>
            </c:dLbl>
            <c:dLbl>
              <c:idx val="2"/>
              <c:layout>
                <c:manualLayout>
                  <c:x val="0.12767256140998023"/>
                  <c:y val="0.21557061575101316"/>
                </c:manualLayout>
              </c:layout>
              <c:tx>
                <c:rich>
                  <a:bodyPr/>
                  <a:lstStyle/>
                  <a:p>
                    <a:fld id="{32961BF4-40F7-4C0A-9861-735EFFE58846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</a:t>
                    </a:r>
                    <a:fld id="{AF88922D-5314-442F-9F39-E2E39008A4E6}" type="PERCENTAGE">
                      <a:rPr lang="en-US" altLang="ko-KR" baseline="0" smtClean="0"/>
                      <a:pPr/>
                      <a:t>[백분율]</a:t>
                    </a:fld>
                    <a:r>
                      <a:rPr lang="en-US" altLang="ko-KR" baseline="0" dirty="0"/>
                      <a:t>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81B-498E-9D22-2E52DCC9FD27}"/>
                </c:ext>
              </c:extLst>
            </c:dLbl>
            <c:dLbl>
              <c:idx val="3"/>
              <c:layout>
                <c:manualLayout>
                  <c:x val="2.0040615318622612E-2"/>
                  <c:y val="0.14354390509161608"/>
                </c:manualLayout>
              </c:layout>
              <c:tx>
                <c:rich>
                  <a:bodyPr/>
                  <a:lstStyle/>
                  <a:p>
                    <a:fld id="{93EDD7C2-CE00-45C4-BC4D-0EDC51D0EA4F}" type="VALUE">
                      <a:rPr lang="en-US" altLang="ko-KR" smtClean="0"/>
                      <a:pPr/>
                      <a:t>[값]</a:t>
                    </a:fld>
                    <a:r>
                      <a:rPr lang="en-US" altLang="ko-KR" baseline="0" dirty="0"/>
                      <a:t>(1%)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81B-498E-9D22-2E52DCC9FD2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부모</c:v>
                </c:pt>
                <c:pt idx="1">
                  <c:v>아동 본인</c:v>
                </c:pt>
                <c:pt idx="2">
                  <c:v>이웃/친구</c:v>
                </c:pt>
                <c:pt idx="3">
                  <c:v>의료인 및 의료기사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10779</c:v>
                </c:pt>
                <c:pt idx="1">
                  <c:v>9488</c:v>
                </c:pt>
                <c:pt idx="2">
                  <c:v>2760</c:v>
                </c:pt>
                <c:pt idx="3" formatCode="General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81B-498E-9D22-2E52DCC9FD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69315329507164403"/>
          <c:y val="0.40841564401028485"/>
          <c:w val="0.28532535201816062"/>
          <c:h val="0.3027874494272161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dirty="0">
                <a:solidFill>
                  <a:schemeClr val="tx1"/>
                </a:solidFill>
                <a:effectLst/>
              </a:rPr>
              <a:t>응급실 내에서 신고되는 </a:t>
            </a:r>
            <a:endParaRPr lang="en-US" altLang="ko-KR" dirty="0">
              <a:solidFill>
                <a:schemeClr val="tx1"/>
              </a:solidFill>
              <a:effectLst/>
            </a:endParaRPr>
          </a:p>
          <a:p>
            <a:pPr>
              <a:defRPr/>
            </a:pPr>
            <a:r>
              <a:rPr lang="ko-KR" dirty="0">
                <a:solidFill>
                  <a:schemeClr val="tx1"/>
                </a:solidFill>
                <a:effectLst/>
              </a:rPr>
              <a:t>아동학대 비율</a:t>
            </a:r>
            <a:r>
              <a:rPr lang="en-US" altLang="ko-KR" dirty="0">
                <a:solidFill>
                  <a:schemeClr val="tx1"/>
                </a:solidFill>
                <a:effectLst/>
              </a:rPr>
              <a:t>(2015)</a:t>
            </a:r>
            <a:endParaRPr lang="ko-KR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640DED7D-8EFF-4BA1-9EA2-D45A063AB4BF}" type="CELLRANG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96A4-4256-8BA6-EF5AD74D41C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C2A6833-46E3-476F-AC9C-E7DFA3459E9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6A4-4256-8BA6-EF5AD74D41C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A4A137-4E26-4081-8311-DE68DE6D1B79}" type="VALUE">
                      <a:rPr lang="en-US" altLang="ko-KR" baseline="0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6A4-4256-8BA6-EF5AD74D41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대한민국</c:v>
                </c:pt>
                <c:pt idx="1">
                  <c:v>미국</c:v>
                </c:pt>
                <c:pt idx="2">
                  <c:v>영국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0.03</c:v>
                </c:pt>
                <c:pt idx="1">
                  <c:v>10</c:v>
                </c:pt>
                <c:pt idx="2">
                  <c:v>6.5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Sheet1!$B$2:$B$4</c15:f>
                <c15:dlblRangeCache>
                  <c:ptCount val="3"/>
                  <c:pt idx="0">
                    <c:v>0.03</c:v>
                  </c:pt>
                  <c:pt idx="1">
                    <c:v>10</c:v>
                  </c:pt>
                  <c:pt idx="2">
                    <c:v>6.5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96A4-4256-8BA6-EF5AD74D4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461231"/>
        <c:axId val="8438031"/>
      </c:barChart>
      <c:catAx>
        <c:axId val="8461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38031"/>
        <c:crosses val="autoZero"/>
        <c:auto val="1"/>
        <c:lblAlgn val="ctr"/>
        <c:lblOffset val="100"/>
        <c:noMultiLvlLbl val="0"/>
      </c:catAx>
      <c:valAx>
        <c:axId val="843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61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40000"/>
        <a:lumOff val="60000"/>
      </a:schemeClr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42626-E502-4FBD-ACAE-2567A17DAA01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9D7FB-BF48-4971-A8B4-0324AFA76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86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chef.bbci.co.uk/news/1024/branded_korean/13103/production/_124338087_mediaitem124338085.jp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브라이트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루키’팀의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맡은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이재영입니다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2022년 10월 13일에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입양아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사건’은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한계점을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적나라하게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비극입니다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사망하기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1달 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소아청소년과를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정인이는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아무런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귀가하게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아동복지시설의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보육교직원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더불어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규정된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안타까움을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hlinkClick r:id="rId3"/>
              </a:rPr>
              <a:t>사진 출처</a:t>
            </a:r>
            <a:r>
              <a:rPr lang="en-US" altLang="ko-KR" dirty="0">
                <a:hlinkClick r:id="rId3"/>
              </a:rPr>
              <a:t>:_124338087_mediaitem124338085.jpg (1024×576) (bbci.co.uk)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종합해보면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다음과 같은 이유로 현재 국내 의료진은 아동학대를 효과적으로 선별해내는데 어려움을 겪는 것으로 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28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18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조기에 발견함으로써 국가 전체적으로 막대한 사회경제적 비용을 경감시킬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3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지금껏 아동학대를 선별해내기 위한 도구를 </a:t>
            </a:r>
            <a:r>
              <a:rPr lang="en-US" altLang="ko-KR" dirty="0"/>
              <a:t>AI</a:t>
            </a:r>
            <a:r>
              <a:rPr lang="ko-KR" altLang="en-US" dirty="0"/>
              <a:t>를 사용하고자 했던 시도가 없었던 것은 아닙니다</a:t>
            </a:r>
            <a:r>
              <a:rPr lang="en-US" altLang="ko-KR" dirty="0"/>
              <a:t>. </a:t>
            </a:r>
            <a:r>
              <a:rPr lang="ko-KR" altLang="en-US" dirty="0"/>
              <a:t>저희는 </a:t>
            </a:r>
            <a:r>
              <a:rPr lang="en-US" altLang="ko-KR" dirty="0"/>
              <a:t>AI-SAFE </a:t>
            </a:r>
            <a:r>
              <a:rPr lang="ko-KR" altLang="en-US" dirty="0"/>
              <a:t>개발에 앞서 이미 개발된 모델들의 특성과</a:t>
            </a:r>
            <a:r>
              <a:rPr lang="en-US" altLang="ko-KR" dirty="0"/>
              <a:t> </a:t>
            </a:r>
            <a:r>
              <a:rPr lang="ko-KR" altLang="en-US" dirty="0"/>
              <a:t>그 한계점을 탐구했습니다</a:t>
            </a:r>
            <a:r>
              <a:rPr lang="en-US" altLang="ko-KR" dirty="0"/>
              <a:t>. </a:t>
            </a:r>
            <a:r>
              <a:rPr lang="ko-KR" altLang="en-US" dirty="0"/>
              <a:t>기존 모델들이 가진 가장 큰 문제점은</a:t>
            </a:r>
            <a:r>
              <a:rPr lang="en-US" altLang="ko-KR" dirty="0"/>
              <a:t>, </a:t>
            </a:r>
            <a:r>
              <a:rPr lang="ko-KR" altLang="en-US" dirty="0"/>
              <a:t>영상</a:t>
            </a:r>
            <a:r>
              <a:rPr lang="en-US" altLang="ko-KR" dirty="0"/>
              <a:t>, </a:t>
            </a:r>
            <a:r>
              <a:rPr lang="ko-KR" altLang="en-US" dirty="0"/>
              <a:t>의료기록</a:t>
            </a:r>
            <a:r>
              <a:rPr lang="en-US" altLang="ko-KR" dirty="0"/>
              <a:t>(EMR), </a:t>
            </a:r>
            <a:r>
              <a:rPr lang="ko-KR" altLang="en-US" dirty="0"/>
              <a:t>내원 시 특징</a:t>
            </a:r>
            <a:r>
              <a:rPr lang="en-US" altLang="ko-KR" dirty="0"/>
              <a:t>, </a:t>
            </a:r>
            <a:r>
              <a:rPr lang="ko-KR" altLang="en-US" dirty="0"/>
              <a:t>음성 등 다양한 </a:t>
            </a:r>
            <a:r>
              <a:rPr lang="en-US" altLang="ko-KR" dirty="0"/>
              <a:t>modality</a:t>
            </a:r>
            <a:r>
              <a:rPr lang="ko-KR" altLang="en-US" dirty="0"/>
              <a:t>를 통해 아동학대의 가능성을 계산해내고자 했지만</a:t>
            </a:r>
            <a:r>
              <a:rPr lang="en-US" altLang="ko-KR" dirty="0"/>
              <a:t>, </a:t>
            </a:r>
            <a:r>
              <a:rPr lang="ko-KR" altLang="en-US" dirty="0"/>
              <a:t>이 모든 것들을 종합적으로 고려하지 못한다는 것입니다</a:t>
            </a:r>
            <a:r>
              <a:rPr lang="en-US" altLang="ko-KR" dirty="0"/>
              <a:t>. </a:t>
            </a:r>
            <a:r>
              <a:rPr lang="ko-KR" altLang="en-US" dirty="0"/>
              <a:t>또한 모델이 기존 </a:t>
            </a:r>
            <a:r>
              <a:rPr lang="en-US" altLang="ko-KR" dirty="0"/>
              <a:t>EMR </a:t>
            </a:r>
            <a:r>
              <a:rPr lang="ko-KR" altLang="en-US" dirty="0"/>
              <a:t>시스템 등과 독립적으로 실행이 되기 때문에 이를 실행하기 위해서는 의료진의 번거로운 작업이 더 늘어난다는 점도 무시할 수 없는 문제입니다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680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864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앞서 제시한 아동학대 신고 의무 제도의 한계</a:t>
            </a:r>
            <a:r>
              <a:rPr lang="en-US" altLang="ko-KR" dirty="0"/>
              <a:t>, </a:t>
            </a:r>
            <a:r>
              <a:rPr lang="ko-KR" altLang="en-US" dirty="0"/>
              <a:t>아동학대 판정 기준의 한계</a:t>
            </a:r>
            <a:r>
              <a:rPr lang="en-US" altLang="ko-KR" dirty="0"/>
              <a:t>, </a:t>
            </a:r>
            <a:r>
              <a:rPr lang="ko-KR" altLang="en-US" dirty="0"/>
              <a:t>그리고 기존 아동학대 선별 </a:t>
            </a:r>
            <a:r>
              <a:rPr lang="en-US" altLang="ko-KR" dirty="0"/>
              <a:t>AI</a:t>
            </a:r>
            <a:r>
              <a:rPr lang="ko-KR" altLang="en-US" dirty="0"/>
              <a:t>의 한계를 고려해 다음과 같이 </a:t>
            </a:r>
            <a:r>
              <a:rPr lang="en-US" altLang="ko-KR" dirty="0"/>
              <a:t>AI-SAFE</a:t>
            </a:r>
            <a:r>
              <a:rPr lang="ko-KR" altLang="en-US" dirty="0"/>
              <a:t>를 고안했습니다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&lt;</a:t>
            </a:r>
            <a:r>
              <a:rPr lang="ko-KR" altLang="en-US" dirty="0">
                <a:solidFill>
                  <a:srgbClr val="FF0000"/>
                </a:solidFill>
              </a:rPr>
              <a:t>수정 필요</a:t>
            </a:r>
            <a:r>
              <a:rPr lang="en-US" altLang="ko-KR" dirty="0">
                <a:solidFill>
                  <a:srgbClr val="FF0000"/>
                </a:solidFill>
              </a:rPr>
              <a:t>1&gt;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4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아동학대 의심율을 추출해내기 위해서 사용하는 지표들은 다음과 같습니다</a:t>
            </a:r>
            <a:r>
              <a:rPr lang="en-US" altLang="ko-KR" dirty="0"/>
              <a:t>: </a:t>
            </a:r>
            <a:r>
              <a:rPr lang="ko-KR" altLang="en-US" dirty="0"/>
              <a:t>해당 지표들은 모두 선행 논문을 통해서 아동학대와 유의성이 입증된 것들입니다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3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28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92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웹캠</a:t>
            </a:r>
            <a:r>
              <a:rPr lang="en-US" altLang="ko-KR" dirty="0"/>
              <a:t>, </a:t>
            </a:r>
            <a:r>
              <a:rPr lang="ko-KR" altLang="en-US" dirty="0"/>
              <a:t>스피커와 연동해 자동으로 </a:t>
            </a:r>
            <a:r>
              <a:rPr lang="en-US" altLang="ko-KR" dirty="0"/>
              <a:t>input. </a:t>
            </a:r>
            <a:r>
              <a:rPr lang="ko-KR" altLang="en-US" dirty="0"/>
              <a:t>영상으로 넣으면 자동 분리</a:t>
            </a:r>
            <a:r>
              <a:rPr lang="en-US" altLang="ko-KR" dirty="0"/>
              <a:t>. </a:t>
            </a:r>
            <a:r>
              <a:rPr lang="ko-KR" altLang="en-US" dirty="0"/>
              <a:t>둘 중 하나만 넣어도 </a:t>
            </a:r>
            <a:r>
              <a:rPr lang="ko-KR" altLang="en-US" dirty="0" err="1"/>
              <a:t>돌아감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웹캠</a:t>
            </a:r>
            <a:r>
              <a:rPr lang="ko-KR" altLang="en-US" dirty="0"/>
              <a:t> 자동 연결도 </a:t>
            </a:r>
            <a:r>
              <a:rPr lang="en-US" altLang="ko-KR" dirty="0"/>
              <a:t>local</a:t>
            </a:r>
            <a:r>
              <a:rPr lang="ko-KR" altLang="en-US" dirty="0"/>
              <a:t>에서는 돌아가는 상태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98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475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27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워크플로우를 줄이기 위해 간단한 문답 사용</a:t>
            </a:r>
            <a:r>
              <a:rPr lang="en-US" altLang="ko-KR" dirty="0"/>
              <a:t>, </a:t>
            </a:r>
            <a:r>
              <a:rPr lang="ko-KR" altLang="en-US" dirty="0"/>
              <a:t>기록을 용이하게 해주기 때문에 오히려 편함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86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에서 자동 불러오기 가능</a:t>
            </a:r>
            <a:r>
              <a:rPr lang="en-US" altLang="ko-KR" dirty="0"/>
              <a:t>. </a:t>
            </a:r>
            <a:r>
              <a:rPr lang="ko-KR" altLang="en-US" dirty="0"/>
              <a:t>혈우병 관련 </a:t>
            </a:r>
            <a:r>
              <a:rPr lang="en-US" altLang="ko-KR" dirty="0"/>
              <a:t>PT, </a:t>
            </a:r>
            <a:r>
              <a:rPr lang="en-US" altLang="ko-KR" dirty="0" err="1"/>
              <a:t>aPTT</a:t>
            </a:r>
            <a:r>
              <a:rPr lang="en-US" altLang="ko-KR" dirty="0"/>
              <a:t> </a:t>
            </a:r>
            <a:r>
              <a:rPr lang="ko-KR" altLang="en-US" dirty="0"/>
              <a:t>언급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1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제시한 지표들에 대한 값들은 모델의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사용되며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지표를 종합적으로 고려해 본 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최종적으로 아동학대 </a:t>
            </a:r>
            <a:r>
              <a:rPr lang="ko-KR" altLang="en-US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도출한다</a:t>
            </a:r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분석 요소별로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최종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산출할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아이세이프에서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지표들에는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연속형과 범주형이 모두 포함되며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정보가 존재하지 않는 일부 지표들은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결측치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상태로 계산된다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산출하는 것만큼이나 이에 대한 해석 가능성 역시 중요하므로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tree-based 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사용하기로 결정하였고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GBM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계열 모델 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multimodal AI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적합하다고 알려진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사용하였다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(Luis R.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Soenksen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2022).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각각의 분석 요소들이 서로 이질적인 특성들을 포함하고 있기 때문에 이를 잘 보존하고자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모델을 구현하였다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가중치는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RMSE(Root Mean Square Error)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최소화 함수를 이용하여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결과로는 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이에 영향을 미친 요소들과 각각의 비중을 표현하였다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의심률은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binary: logistic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구현하였고 비중은 각 요소와 가중치를 곱하여 산출하였다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두 가지 형태로 제시하여 이해를 도왔다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38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형식을 통해 각 </a:t>
            </a:r>
            <a:r>
              <a:rPr lang="en-US" altLang="ko-KR" dirty="0"/>
              <a:t>feature </a:t>
            </a:r>
            <a:r>
              <a:rPr lang="ko-KR" altLang="en-US" dirty="0"/>
              <a:t>별로 벡터가 하나씩 만들어지며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feature </a:t>
            </a:r>
            <a:r>
              <a:rPr lang="ko-KR" altLang="en-US" dirty="0"/>
              <a:t>별 </a:t>
            </a:r>
            <a:r>
              <a:rPr lang="en-US" altLang="ko-KR" dirty="0" err="1"/>
              <a:t>XGBoost</a:t>
            </a:r>
            <a:r>
              <a:rPr lang="en-US" altLang="ko-KR" dirty="0"/>
              <a:t> model</a:t>
            </a:r>
            <a:r>
              <a:rPr lang="ko-KR" altLang="en-US" dirty="0"/>
              <a:t>을 통과한 값들에 가중치가 곱해져서 최종 ‘아동학대 </a:t>
            </a:r>
            <a:r>
              <a:rPr lang="ko-KR" altLang="en-US" dirty="0" err="1"/>
              <a:t>의심률’이</a:t>
            </a:r>
            <a:r>
              <a:rPr lang="ko-KR" altLang="en-US" dirty="0"/>
              <a:t> 산출된다</a:t>
            </a:r>
            <a:r>
              <a:rPr lang="en-US" altLang="ko-KR" dirty="0"/>
              <a:t>. </a:t>
            </a:r>
            <a:r>
              <a:rPr lang="ko-KR" altLang="en-US" dirty="0"/>
              <a:t>이에 더해 </a:t>
            </a:r>
            <a:r>
              <a:rPr lang="ko-KR" altLang="en-US" dirty="0" err="1"/>
              <a:t>의심률</a:t>
            </a:r>
            <a:r>
              <a:rPr lang="ko-KR" altLang="en-US" dirty="0"/>
              <a:t> 구성에 관여한 항목들과 이들의 비중을 추가적으로 제시하여 </a:t>
            </a:r>
            <a:r>
              <a:rPr lang="en-US" altLang="ko-KR" dirty="0"/>
              <a:t>AI</a:t>
            </a:r>
            <a:r>
              <a:rPr lang="ko-KR" altLang="en-US" dirty="0"/>
              <a:t>가 어떤 근거로 해당 판단을 내렸는지 설명한다</a:t>
            </a:r>
            <a:r>
              <a:rPr lang="en-US" altLang="ko-KR" dirty="0"/>
              <a:t>. </a:t>
            </a:r>
            <a:r>
              <a:rPr lang="ko-KR" altLang="en-US" dirty="0"/>
              <a:t>그리고 아동학대 </a:t>
            </a:r>
            <a:r>
              <a:rPr lang="ko-KR" altLang="en-US" dirty="0" err="1"/>
              <a:t>의심률이</a:t>
            </a:r>
            <a:r>
              <a:rPr lang="ko-KR" altLang="en-US" dirty="0"/>
              <a:t> </a:t>
            </a:r>
            <a:r>
              <a:rPr lang="en-US" altLang="ko-KR" dirty="0"/>
              <a:t>50%</a:t>
            </a:r>
            <a:r>
              <a:rPr lang="ko-KR" altLang="en-US" dirty="0"/>
              <a:t>가 넘는 경우 자동적으로 병원이나 지역의 아동학대 심의 기관에 알람이 가도록 설계하여 신고에 대한 의료진의 부담을 줄였으며 아동학대임에도 신고가 이루어지지 않는 </a:t>
            </a:r>
            <a:r>
              <a:rPr lang="en-US" altLang="ko-KR" dirty="0"/>
              <a:t>false-negative </a:t>
            </a:r>
            <a:r>
              <a:rPr lang="ko-KR" altLang="en-US" dirty="0"/>
              <a:t>문제를 개선하고자 했다</a:t>
            </a:r>
            <a:r>
              <a:rPr lang="en-US" altLang="ko-KR" dirty="0"/>
              <a:t>. </a:t>
            </a:r>
            <a:r>
              <a:rPr lang="ko-KR" altLang="en-US" dirty="0"/>
              <a:t>그리고 아동학대 의심 </a:t>
            </a:r>
            <a:r>
              <a:rPr lang="en-US" altLang="ko-KR" dirty="0"/>
              <a:t>signal</a:t>
            </a:r>
            <a:r>
              <a:rPr lang="ko-KR" altLang="en-US" dirty="0"/>
              <a:t>이 나왔다면 의사의 의견을 추가적으로 남기도록 하여 상호 보완적 시스템을 구축하고자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73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기획대로라면 </a:t>
            </a:r>
            <a:r>
              <a:rPr lang="en-US" altLang="ko-KR" dirty="0"/>
              <a:t>True label data</a:t>
            </a:r>
            <a:r>
              <a:rPr lang="ko-KR" altLang="en-US" dirty="0"/>
              <a:t>를 이용해 실제 의료현장에서 사용이 가능한 </a:t>
            </a:r>
            <a:r>
              <a:rPr lang="en-US" altLang="ko-KR" dirty="0" err="1"/>
              <a:t>XGBoost</a:t>
            </a:r>
            <a:r>
              <a:rPr lang="ko-KR" altLang="en-US" dirty="0"/>
              <a:t>를 만들어야 하지만</a:t>
            </a:r>
            <a:r>
              <a:rPr lang="en-US" altLang="ko-KR" dirty="0"/>
              <a:t>, </a:t>
            </a:r>
            <a:r>
              <a:rPr lang="ko-KR" altLang="en-US" dirty="0"/>
              <a:t>현재는 해당 </a:t>
            </a:r>
            <a:r>
              <a:rPr lang="en-US" altLang="ko-KR" dirty="0"/>
              <a:t>feature</a:t>
            </a:r>
            <a:r>
              <a:rPr lang="ko-KR" altLang="en-US" dirty="0"/>
              <a:t>들을 포함하는 </a:t>
            </a:r>
            <a:r>
              <a:rPr lang="en-US" altLang="ko-KR" dirty="0"/>
              <a:t>open dataset</a:t>
            </a:r>
            <a:r>
              <a:rPr lang="ko-KR" altLang="en-US" dirty="0"/>
              <a:t>이 존재하지 않으므로</a:t>
            </a:r>
            <a:r>
              <a:rPr lang="en-US" altLang="ko-KR" dirty="0"/>
              <a:t>, mock data</a:t>
            </a:r>
            <a:r>
              <a:rPr lang="ko-KR" altLang="en-US" dirty="0"/>
              <a:t>를 통해 </a:t>
            </a:r>
            <a:r>
              <a:rPr lang="en-US" altLang="ko-KR" dirty="0"/>
              <a:t>prototype training</a:t>
            </a:r>
            <a:r>
              <a:rPr lang="ko-KR" altLang="en-US" dirty="0"/>
              <a:t>을 하고 자료가 입력되었을 때 가중치를 가지는 </a:t>
            </a:r>
            <a:r>
              <a:rPr lang="en-US" altLang="ko-KR" dirty="0" err="1"/>
              <a:t>XGBoost</a:t>
            </a:r>
            <a:r>
              <a:rPr lang="ko-KR" altLang="en-US" dirty="0"/>
              <a:t>가 만들어짐을 보여주고자 했습니다</a:t>
            </a:r>
            <a:r>
              <a:rPr lang="en-US" altLang="ko-KR" dirty="0"/>
              <a:t>. </a:t>
            </a:r>
            <a:r>
              <a:rPr lang="ko-KR" altLang="en-US" dirty="0"/>
              <a:t>저희는 이전 임상실습 경험 및 사전 조사 내용을 고려하여 총 </a:t>
            </a:r>
            <a:r>
              <a:rPr lang="en-US" altLang="ko-KR" dirty="0"/>
              <a:t>30</a:t>
            </a:r>
            <a:r>
              <a:rPr lang="ko-KR" altLang="en-US" dirty="0"/>
              <a:t>개의 가상 </a:t>
            </a:r>
            <a:r>
              <a:rPr lang="en-US" altLang="ko-KR" dirty="0"/>
              <a:t>case</a:t>
            </a:r>
            <a:r>
              <a:rPr lang="ko-KR" altLang="en-US" dirty="0"/>
              <a:t>를 만들고</a:t>
            </a:r>
            <a:r>
              <a:rPr lang="en-US" altLang="ko-KR" dirty="0"/>
              <a:t>, </a:t>
            </a:r>
            <a:r>
              <a:rPr lang="ko-KR" altLang="en-US" dirty="0"/>
              <a:t>그에 대한 적절한 수치를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8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282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</a:t>
            </a:r>
            <a:r>
              <a:rPr lang="en-US" altLang="ko-KR" dirty="0"/>
              <a:t>prototype</a:t>
            </a:r>
            <a:r>
              <a:rPr lang="ko-KR" altLang="en-US" dirty="0"/>
              <a:t>을 훈련하기 위해서는 </a:t>
            </a:r>
            <a:r>
              <a:rPr lang="en-US" altLang="ko-KR" dirty="0"/>
              <a:t>mock data</a:t>
            </a:r>
            <a:r>
              <a:rPr lang="ko-KR" altLang="en-US" dirty="0"/>
              <a:t>를 사용하였고</a:t>
            </a:r>
            <a:r>
              <a:rPr lang="en-US" altLang="ko-KR" dirty="0"/>
              <a:t>, </a:t>
            </a:r>
            <a:r>
              <a:rPr lang="ko-KR" altLang="en-US" dirty="0"/>
              <a:t>실제 모델을 훈련하기 위해서는 전향적 연구를 통한 데이터셋 구성이 필요하다</a:t>
            </a:r>
            <a:r>
              <a:rPr lang="en-US" altLang="ko-KR" dirty="0"/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 내원 환자 중 아동학대 환자의 비율을 보수적으로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산정하면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얻기 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10,000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필요함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55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240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04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8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어떻게 우리 모델이 개선될 수 있고 </a:t>
            </a:r>
            <a:r>
              <a:rPr lang="en-US" altLang="ko-KR" dirty="0"/>
              <a:t>(</a:t>
            </a:r>
            <a:r>
              <a:rPr lang="ko-KR" altLang="en-US" dirty="0"/>
              <a:t>어떤 데이터를 어떻게 얻고</a:t>
            </a:r>
            <a:r>
              <a:rPr lang="en-US" altLang="ko-KR" dirty="0"/>
              <a:t>, </a:t>
            </a:r>
            <a:r>
              <a:rPr lang="ko-KR" altLang="en-US" dirty="0"/>
              <a:t>뭘 추가하고 해서 트레이닝 하면 </a:t>
            </a:r>
            <a:r>
              <a:rPr lang="ko-KR" altLang="en-US" dirty="0" err="1"/>
              <a:t>될거다</a:t>
            </a:r>
            <a:r>
              <a:rPr lang="en-US" altLang="ko-KR" dirty="0"/>
              <a:t>, </a:t>
            </a:r>
            <a:r>
              <a:rPr lang="ko-KR" altLang="en-US" dirty="0"/>
              <a:t>우리 모델이 개선될 수 있는 방안</a:t>
            </a:r>
            <a:r>
              <a:rPr lang="en-US" altLang="ko-KR" dirty="0"/>
              <a:t>, </a:t>
            </a:r>
            <a:r>
              <a:rPr lang="ko-KR" altLang="en-US" dirty="0"/>
              <a:t>현실적으로 어려움이 있어 못한 것들이 있는지</a:t>
            </a:r>
            <a:r>
              <a:rPr lang="en-US" altLang="ko-KR" dirty="0"/>
              <a:t>,,, ex. </a:t>
            </a:r>
            <a:r>
              <a:rPr lang="ko-KR" altLang="en-US" dirty="0"/>
              <a:t>코호트를 구성하겠다</a:t>
            </a:r>
            <a:r>
              <a:rPr lang="en-US" altLang="ko-KR" dirty="0"/>
              <a:t>. EMR true label</a:t>
            </a:r>
            <a:r>
              <a:rPr lang="ko-KR" altLang="en-US" dirty="0"/>
              <a:t>을 추가해 본다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코호트를 구체적으로 몇명 기간을 어느 정도 해야 하고</a:t>
            </a:r>
            <a:r>
              <a:rPr lang="en-US" altLang="ko-KR" dirty="0"/>
              <a:t>, </a:t>
            </a:r>
            <a:r>
              <a:rPr lang="ko-KR" altLang="en-US" dirty="0"/>
              <a:t>비용도 대략적으로 예측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02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314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AI-SAFE</a:t>
            </a:r>
            <a:r>
              <a:rPr lang="ko-KR" altLang="en-US" dirty="0"/>
              <a:t>의 </a:t>
            </a:r>
            <a:r>
              <a:rPr lang="ko-KR" altLang="en-US" dirty="0" err="1"/>
              <a:t>차별점</a:t>
            </a:r>
            <a:r>
              <a:rPr lang="en-US" altLang="ko-KR" dirty="0"/>
              <a:t>, </a:t>
            </a:r>
            <a:r>
              <a:rPr lang="ko-KR" altLang="en-US" dirty="0"/>
              <a:t>필요성 강조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마무리 발언</a:t>
            </a:r>
            <a:r>
              <a:rPr lang="en-US" altLang="ko-KR" dirty="0"/>
              <a:t>: AI-SAFE</a:t>
            </a:r>
            <a:r>
              <a:rPr lang="ko-KR" altLang="en-US" dirty="0"/>
              <a:t>는 하나의 제품이 아니라</a:t>
            </a:r>
            <a:r>
              <a:rPr lang="en-US" altLang="ko-KR" dirty="0"/>
              <a:t>, </a:t>
            </a:r>
            <a:r>
              <a:rPr lang="ko-KR" altLang="en-US" dirty="0"/>
              <a:t>우리 사회에 사회적 안전망을 공급하기 위해서 꼭 필요한 아이디어입니다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26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수정 필요</a:t>
            </a:r>
            <a:r>
              <a:rPr lang="en-US" altLang="ko-KR" dirty="0"/>
              <a:t>6: </a:t>
            </a:r>
            <a:r>
              <a:rPr lang="ko-KR" altLang="en-US" dirty="0"/>
              <a:t>각자 사진 추가 </a:t>
            </a:r>
            <a:r>
              <a:rPr lang="en-US" altLang="ko-KR" dirty="0"/>
              <a:t>+ </a:t>
            </a:r>
            <a:r>
              <a:rPr lang="ko-KR" altLang="en-US" dirty="0"/>
              <a:t>추가 역할 분담 작성 필요</a:t>
            </a:r>
            <a:r>
              <a:rPr lang="en-US" altLang="ko-KR" dirty="0"/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 </a:t>
            </a:r>
            <a:r>
              <a:rPr lang="en-US" altLang="ko-KR" dirty="0" err="1"/>
              <a:t>Github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069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48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199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189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기준에 주관적 요소가 많음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Escape criteria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국내에 특화된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높은 정확도의 선별검사 기준 미비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사용하고 있는 아동학대 선별기준은 서양에서 만들어진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서양과 분명한 사회적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문화적 차이가 있는 우리나라에 바로 적용하기에는 문제가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현재 국내에 특화되어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보고된 선별검사 기준이 없다는 점도 큰 문제입니다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83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진료상황에서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선별해내지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못한다는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사례에서뿐만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전반적인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통계에서도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44,531건이었습니다(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보건복지부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이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의무자에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16,149건(36.3%)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10,779건(24.2%),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9,488건(21.3%),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친구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2,760건(6.2%)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나타났습니다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의료기사에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424건으로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1%에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불과했습니다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타국과도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35만 명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100건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미만이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(Jung JH, 2015).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응급실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피해자의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10%를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미국이나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1.4~6.5%의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신고율을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보이는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영국과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비교했을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수치입니다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나라의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직종군에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유의미하게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선별률을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민감하지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관심이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떨어지기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때문일까요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의료진이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제대로 선별해내지 못하는 것을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구조적인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관점에서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이유를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찾아보았고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해결하기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AI-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고안했습니다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49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9D7FB-BF48-4971-A8B4-0324AFA765F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8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발견의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발견의 어려움 측면에서 말씀 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현재의 의료 제도 내에서는 한 명의 환자를 오래 진료할 수 없기에 의료진이 아동 학대를 판단하기 위한 근거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보호자와의 관계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아동의 과거력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성장 지연 여부 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얻기 어려우며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바쁜 진료 환경에서는 더더욱 어렵습니다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신고의 어려움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아동학대를 잘못 신고하는 경우 환자와 그 가족이 겪게 될 피해를 우려해 신고를 망설이거나 아예 하지 않는 경우가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아동학대 인식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신변 비밀과 안전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피드백 부족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9D7FB-BF48-4971-A8B4-0324AFA765F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61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C495A-F4F0-2697-7851-B1824DB7E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290217-29B6-5681-484C-AA82B83CE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097443-D997-6189-A4FB-FAD2177E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62B1-9839-4E11-A02B-AAF6671A221C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7501C-650F-AF1C-865F-C7042FD3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9B351B-1166-A699-4505-B830CD4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9ED0BC-1BB3-ACF1-1BAE-358080D8A6B2}"/>
              </a:ext>
            </a:extLst>
          </p:cNvPr>
          <p:cNvSpPr/>
          <p:nvPr userDrawn="1"/>
        </p:nvSpPr>
        <p:spPr>
          <a:xfrm>
            <a:off x="3332" y="4156388"/>
            <a:ext cx="12185336" cy="1232679"/>
          </a:xfrm>
          <a:prstGeom prst="rect">
            <a:avLst/>
          </a:prstGeom>
          <a:solidFill>
            <a:srgbClr val="0B072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5D285E-E5CD-D60B-FCC4-7C63E9F5B1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45" y="1625984"/>
            <a:ext cx="5360710" cy="2287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D7F9E5-D4AA-FBD9-29B6-A162F5673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87" y="5526388"/>
            <a:ext cx="1983113" cy="11942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597798"/>
            <a:ext cx="694662" cy="632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916225"/>
            <a:ext cx="1022572" cy="9042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804028"/>
            <a:ext cx="1035939" cy="1032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181007"/>
            <a:ext cx="842774" cy="10744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1984093"/>
            <a:ext cx="1404208" cy="13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7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73AAC-6119-B9B5-845C-1DD345C4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15BD0A-3B54-2EEB-A779-0BB0A78DB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EF57CC-FEF0-720A-457C-24E0D323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31D9-7387-404C-9762-08FC8D53F91F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CC8E0-B514-6EF9-195C-FAD03152E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0D4BA5-0453-F0EA-438E-42635122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4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9997B0-5A87-53EF-1255-F6ACB1462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0724B4-5C66-E1B8-3F59-72FDBCEB7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37A956-4B96-C3CB-52D0-49AFFCFC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02B70-0684-4076-BFC2-BCF3813ECBFD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4FEB6-2BFC-A4E3-17D9-01684985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C98249-6995-36A3-8E16-D2C142C4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8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68CD1-F6A1-0B16-DFC1-02C856ED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FA83E-886E-BFAB-5C40-C96E0E974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26F24-FC93-FF3B-C990-F351832E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F11D-E652-4791-9D3C-15025DC10897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A129A-4BC1-2B94-6699-79440579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24559-EABB-DDC3-C7D8-1A2B6062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1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86134-54DC-D190-5411-FE673D10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F3BBF8-63CC-E785-3B14-DF0970E90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47A652-A1D5-3325-A2E7-2B2BC37E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41488-3ED3-4CE1-B8BA-0A8609EF60CB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104906-96AE-27FE-3C98-A06113C4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2C65A-5E09-D34C-49C5-6AA6DB8E0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37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86C62-3E68-AC51-7A44-5A5E0E20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50DBC1-F378-3F0F-FF69-694229046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24C6F-85DB-74B7-53A4-405D4EAEC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986FDB-FC68-F251-91E1-883A5104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5F21-08FA-4197-8AAF-EA51305E78FE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4F3FC-F3BE-C297-6B8B-C74EA33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81079-A254-7ADC-6177-8155E1AA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0575" cy="1085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B4836-2C06-15DE-B188-CB3C38BA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8FD376-B551-3E8C-49F5-3F067708E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B8455-47D7-A7C0-76EC-C65D4A4CA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84B8E4-D653-DF36-7CF3-7C9409B49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66E109-0B4A-BDB2-DBBE-A6AF1956D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C8D14-845A-9680-6B06-9F3D63C54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8478-D7D2-4722-8269-0C7D39160D75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4CF7B2-78B8-5587-BA05-6CDBB49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BB007B-3058-6214-3A86-C4298D0B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7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07CE9-C255-54BE-9857-947E0B4D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6E9607-DB07-B29F-6EDF-0470FB80E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F72E3-55A3-459D-9635-DDD0BFC95C95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AA427-BF0D-D7B6-87AD-37A7F9FE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5565DA-A1DE-6669-6C96-64A29D11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2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673C6-85F3-70CE-6EC3-86273697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29253-F5B6-4E1F-8D6D-6C3482AFF09D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FD18D9-A1DC-03BD-37BE-299BB6C0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25541-9C07-5142-5D26-8039BFAE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0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F1E21D-943F-11ED-1975-2C79ECFDB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F291D-0E6A-863A-0B73-FEB8EA09E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CDD9F-6678-35A0-1AD2-20040B21D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71B88-A592-4E3D-40A9-D7FC1367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9287-3944-435A-86B4-1739854E3876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9AE95F-3BA2-FAB5-5467-9B0F3BF2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B7D07A-2F4A-4A22-7ED1-032BA37F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32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C6543-1BD4-458B-1D6D-AFC5AD3F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460B68-B5AA-11C3-4566-9193C1B75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11231B-D757-4FF1-D91C-578326069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3D30A-605F-49BF-2324-9CD8F545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477BA-7493-4B31-95C0-3CA45C87BE2B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38EB0-329F-1DFC-8608-D742F2C7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A94B5D-727B-4679-7E0D-E181EB8CE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79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132BAC-45D6-8CE2-6E98-7454A35A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48E920-A055-B041-51C5-4435FF5C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6D71A-E5A4-55F8-D01C-666E4BC97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E3C44-848B-4463-ABE9-22792CCC4FB0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88A084-C8DC-8891-99B7-DDE137DC5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A48A-3380-4426-E5C1-E3D2F9B44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B265D-8B71-4572-9519-18FF20E4A89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" y="0"/>
            <a:ext cx="12192000" cy="1085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3D4459-B1A7-FB68-1985-FCFEA8F6578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200156"/>
            <a:ext cx="4098626" cy="3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3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9.jp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aisafe.qbio.pag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200024" y="4134553"/>
            <a:ext cx="328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(T2-62) </a:t>
            </a:r>
            <a:r>
              <a:rPr lang="ko-KR" altLang="en-US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브라이트</a:t>
            </a:r>
            <a:r>
              <a:rPr lang="ko-KR" altLang="en-US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루키</a:t>
            </a:r>
            <a:endParaRPr lang="ko-KR" altLang="en-US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2593596" y="4319219"/>
            <a:ext cx="7004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28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28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</a:p>
          <a:p>
            <a:pPr algn="ctr"/>
            <a:r>
              <a:rPr lang="ko-KR" altLang="en-US" sz="28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28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(AI-SAFE)”</a:t>
            </a:r>
            <a:endParaRPr lang="ko-KR" altLang="en-US" sz="28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0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714DEF8F-14DC-42B8-877A-E6E1E6C1B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286102"/>
              </p:ext>
            </p:extLst>
          </p:nvPr>
        </p:nvGraphicFramePr>
        <p:xfrm>
          <a:off x="431726" y="1937905"/>
          <a:ext cx="5561411" cy="4367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21255164-8546-46A6-937A-BC6AEFB269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998079"/>
              </p:ext>
            </p:extLst>
          </p:nvPr>
        </p:nvGraphicFramePr>
        <p:xfrm>
          <a:off x="5993137" y="1937905"/>
          <a:ext cx="5982608" cy="41861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2C4E44-1C70-44DC-BFDD-EE471613C418}"/>
              </a:ext>
            </a:extLst>
          </p:cNvPr>
          <p:cNvSpPr/>
          <p:nvPr/>
        </p:nvSpPr>
        <p:spPr>
          <a:xfrm>
            <a:off x="926432" y="6229537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우리나라 </a:t>
            </a:r>
            <a:r>
              <a:rPr lang="ko-KR" altLang="en-US" b="1" dirty="0">
                <a:solidFill>
                  <a:srgbClr val="FF0000"/>
                </a:solidFill>
              </a:rPr>
              <a:t>다른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1EF2C8-9CDF-4160-A892-F1B26DFA23D5}"/>
              </a:ext>
            </a:extLst>
          </p:cNvPr>
          <p:cNvSpPr/>
          <p:nvPr/>
        </p:nvSpPr>
        <p:spPr>
          <a:xfrm>
            <a:off x="7125359" y="6205474"/>
            <a:ext cx="4359876" cy="5120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다른 나라 </a:t>
            </a:r>
            <a:r>
              <a:rPr lang="ko-KR" altLang="en-US" b="1" dirty="0">
                <a:solidFill>
                  <a:srgbClr val="FF0000"/>
                </a:solidFill>
              </a:rPr>
              <a:t>같은</a:t>
            </a:r>
            <a:r>
              <a:rPr lang="ko-KR" altLang="en-US" b="1" dirty="0">
                <a:solidFill>
                  <a:srgbClr val="0070C0"/>
                </a:solidFill>
              </a:rPr>
              <a:t> 직종군에 비해</a:t>
            </a:r>
            <a:r>
              <a:rPr lang="en-US" altLang="ko-KR" b="1" dirty="0">
                <a:solidFill>
                  <a:srgbClr val="0070C0"/>
                </a:solidFill>
              </a:rPr>
              <a:t>,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DA9042-C04F-46ED-891E-F06D90C86B6C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C0429F-DBFB-4821-A992-CD901A7DD5FD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BB6ED6-FC9A-43E2-845C-C7E927AB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9" y="2090898"/>
            <a:ext cx="2586902" cy="258690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3F163E-4429-4714-A3B3-2EB4D545EB4C}"/>
              </a:ext>
            </a:extLst>
          </p:cNvPr>
          <p:cNvSpPr/>
          <p:nvPr/>
        </p:nvSpPr>
        <p:spPr>
          <a:xfrm>
            <a:off x="546802" y="4861326"/>
            <a:ext cx="332623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’90~‘94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2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교수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69FFD3-9F92-4E37-B0CA-13171BB94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12" y="2090897"/>
            <a:ext cx="2586901" cy="258690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35AEED-ED6F-4206-9D41-4B4194030E35}"/>
              </a:ext>
            </a:extLst>
          </p:cNvPr>
          <p:cNvSpPr/>
          <p:nvPr/>
        </p:nvSpPr>
        <p:spPr>
          <a:xfrm>
            <a:off x="4321113" y="4869720"/>
            <a:ext cx="3326233" cy="7078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’</a:t>
            </a:r>
            <a:r>
              <a:rPr lang="en-US" altLang="ko-KR" dirty="0">
                <a:solidFill>
                  <a:schemeClr val="tx1"/>
                </a:solidFill>
              </a:rPr>
              <a:t>19~‘22 </a:t>
            </a:r>
            <a:r>
              <a:rPr lang="ko-KR" altLang="en-US" dirty="0">
                <a:solidFill>
                  <a:schemeClr val="tx1"/>
                </a:solidFill>
              </a:rPr>
              <a:t>소아과 전공의 수료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소아과 전임의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4E64975-542C-41FB-AC01-BA88AA51F1FA}"/>
              </a:ext>
            </a:extLst>
          </p:cNvPr>
          <p:cNvSpPr/>
          <p:nvPr/>
        </p:nvSpPr>
        <p:spPr>
          <a:xfrm>
            <a:off x="8095424" y="4869720"/>
            <a:ext cx="3615893" cy="7078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소아응급의학과 수련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개월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현재 </a:t>
            </a:r>
            <a:r>
              <a:rPr lang="en-US" altLang="ko-KR" b="1" dirty="0">
                <a:solidFill>
                  <a:schemeClr val="tx1"/>
                </a:solidFill>
              </a:rPr>
              <a:t>3</a:t>
            </a:r>
            <a:r>
              <a:rPr lang="ko-KR" altLang="en-US" b="1" dirty="0" err="1">
                <a:solidFill>
                  <a:schemeClr val="tx1"/>
                </a:solidFill>
              </a:rPr>
              <a:t>차병원</a:t>
            </a:r>
            <a:r>
              <a:rPr lang="ko-KR" altLang="en-US" b="1" dirty="0">
                <a:solidFill>
                  <a:schemeClr val="tx1"/>
                </a:solidFill>
              </a:rPr>
              <a:t> 응급의학과 전공의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9BF5E5-3DE4-4EDF-AE55-D33905DCF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44" y="2071876"/>
            <a:ext cx="2586902" cy="258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5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26432" y="226933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6584584" y="226171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6" y="3842140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88456" y="226933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발견의 어려움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7357916" y="226171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신고의 어려움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2" y="387096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인식 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6595890" y="3842140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7357916" y="387096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신변 보호 문제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F93D1A1-59A4-428C-BFA2-05AAAA24CCA3}"/>
              </a:ext>
            </a:extLst>
          </p:cNvPr>
          <p:cNvSpPr/>
          <p:nvPr/>
        </p:nvSpPr>
        <p:spPr>
          <a:xfrm>
            <a:off x="937736" y="538611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7897AFC-3A0A-4704-B521-F899CF86A616}"/>
              </a:ext>
            </a:extLst>
          </p:cNvPr>
          <p:cNvSpPr/>
          <p:nvPr/>
        </p:nvSpPr>
        <p:spPr>
          <a:xfrm>
            <a:off x="1699762" y="5414945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피드백 부족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9E8B0-02A5-4589-8995-3AB63133030C}"/>
              </a:ext>
            </a:extLst>
          </p:cNvPr>
          <p:cNvSpPr txBox="1"/>
          <p:nvPr/>
        </p:nvSpPr>
        <p:spPr>
          <a:xfrm>
            <a:off x="1876865" y="2865467"/>
            <a:ext cx="3992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한 명의 환자를 오래 진료할 수 없는 현재 의료 제도 내에서는 아동학대를 판단하기 위한 근거를 얻기 어려움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F5F1D-2CBE-490D-A13B-4C0C9486AD2A}"/>
              </a:ext>
            </a:extLst>
          </p:cNvPr>
          <p:cNvSpPr txBox="1"/>
          <p:nvPr/>
        </p:nvSpPr>
        <p:spPr>
          <a:xfrm>
            <a:off x="7572449" y="2865467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아동학대를 잘못 신고하는 경우 환자와 그 가족이 겪게 될 피해를 우려해 신고를 망설임</a:t>
            </a:r>
            <a:endParaRPr lang="en-US" altLang="ko-KR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02655-C252-489F-8B8F-69A986F8D7DC}"/>
              </a:ext>
            </a:extLst>
          </p:cNvPr>
          <p:cNvSpPr txBox="1"/>
          <p:nvPr/>
        </p:nvSpPr>
        <p:spPr>
          <a:xfrm>
            <a:off x="1876865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아동학대 의무 교육 부족으로 신고 의무 인지가 미흡함</a:t>
            </a:r>
            <a:endParaRPr lang="en-US" altLang="ko-KR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94E066-F9BF-4BED-8B00-23049536D156}"/>
              </a:ext>
            </a:extLst>
          </p:cNvPr>
          <p:cNvSpPr txBox="1"/>
          <p:nvPr/>
        </p:nvSpPr>
        <p:spPr>
          <a:xfrm>
            <a:off x="7572449" y="4461496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신고자 신변 보호의 현실적 한계에 따른 가해자의 보복이 두려워 신고를 망설임</a:t>
            </a:r>
            <a:endParaRPr lang="en-US" altLang="ko-KR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F15B48-3CA4-4D91-94D7-B771880DAF16}"/>
              </a:ext>
            </a:extLst>
          </p:cNvPr>
          <p:cNvSpPr txBox="1"/>
          <p:nvPr/>
        </p:nvSpPr>
        <p:spPr>
          <a:xfrm>
            <a:off x="1876865" y="6025544"/>
            <a:ext cx="413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신고 후 사후 처리 경과를 알 수 없어 아동학대에 대한 경험을 축적하기 어려움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09989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9B8AC-4263-4E7F-95B5-0C8CB9B9CF7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78B87-76F8-4E33-8C2B-2D2B89E4D814}"/>
              </a:ext>
            </a:extLst>
          </p:cNvPr>
          <p:cNvSpPr/>
          <p:nvPr/>
        </p:nvSpPr>
        <p:spPr>
          <a:xfrm>
            <a:off x="7005388" y="1197572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신고 의무 제도의 한계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BE36A-6121-47BF-96BC-391DE775D9CA}"/>
              </a:ext>
            </a:extLst>
          </p:cNvPr>
          <p:cNvSpPr/>
          <p:nvPr/>
        </p:nvSpPr>
        <p:spPr>
          <a:xfrm>
            <a:off x="6193989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7A3C4-E034-48AE-8164-9494BF756158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AACB88F-CC08-4D3A-993E-1E1593988D51}"/>
              </a:ext>
            </a:extLst>
          </p:cNvPr>
          <p:cNvSpPr/>
          <p:nvPr/>
        </p:nvSpPr>
        <p:spPr>
          <a:xfrm>
            <a:off x="334712" y="197294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3ED88B6-0540-4043-8BFB-A80FE3AA1923}"/>
              </a:ext>
            </a:extLst>
          </p:cNvPr>
          <p:cNvSpPr/>
          <p:nvPr/>
        </p:nvSpPr>
        <p:spPr>
          <a:xfrm>
            <a:off x="334711" y="261593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71C1E85-15E3-4F65-A7C5-A4205DD762E7}"/>
              </a:ext>
            </a:extLst>
          </p:cNvPr>
          <p:cNvSpPr/>
          <p:nvPr/>
        </p:nvSpPr>
        <p:spPr>
          <a:xfrm>
            <a:off x="334710" y="323009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8FBCC1-98C0-46F7-8969-F3DF92D413ED}"/>
              </a:ext>
            </a:extLst>
          </p:cNvPr>
          <p:cNvSpPr/>
          <p:nvPr/>
        </p:nvSpPr>
        <p:spPr>
          <a:xfrm>
            <a:off x="1096736" y="197294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생애주기에 대한 고려 부족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EA41CD1-E91D-4F8F-852A-48114D980360}"/>
              </a:ext>
            </a:extLst>
          </p:cNvPr>
          <p:cNvSpPr/>
          <p:nvPr/>
        </p:nvSpPr>
        <p:spPr>
          <a:xfrm>
            <a:off x="1108043" y="261593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주관적 요소가 많음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C7425E4-CF52-4083-8D4C-680E0EEF82E1}"/>
              </a:ext>
            </a:extLst>
          </p:cNvPr>
          <p:cNvSpPr/>
          <p:nvPr/>
        </p:nvSpPr>
        <p:spPr>
          <a:xfrm>
            <a:off x="1096736" y="3258918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국내 연구 부족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28DAD84-C8A7-4E02-8E3B-4363893899E7}"/>
              </a:ext>
            </a:extLst>
          </p:cNvPr>
          <p:cNvSpPr/>
          <p:nvPr/>
        </p:nvSpPr>
        <p:spPr>
          <a:xfrm>
            <a:off x="6262353" y="1978627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277FB82-29F8-490C-9607-E090929A1999}"/>
              </a:ext>
            </a:extLst>
          </p:cNvPr>
          <p:cNvSpPr/>
          <p:nvPr/>
        </p:nvSpPr>
        <p:spPr>
          <a:xfrm>
            <a:off x="6262353" y="2666151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7AB355-C74B-4BDD-B988-70B25094CF21}"/>
              </a:ext>
            </a:extLst>
          </p:cNvPr>
          <p:cNvSpPr/>
          <p:nvPr/>
        </p:nvSpPr>
        <p:spPr>
          <a:xfrm>
            <a:off x="6273659" y="330540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B069504-06A3-40EE-ABCC-DD0156241C3F}"/>
              </a:ext>
            </a:extLst>
          </p:cNvPr>
          <p:cNvSpPr/>
          <p:nvPr/>
        </p:nvSpPr>
        <p:spPr>
          <a:xfrm>
            <a:off x="7024377" y="1978627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발견의 어려움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F62229-59F8-4322-AB15-EF5D5D2DA514}"/>
              </a:ext>
            </a:extLst>
          </p:cNvPr>
          <p:cNvSpPr/>
          <p:nvPr/>
        </p:nvSpPr>
        <p:spPr>
          <a:xfrm>
            <a:off x="7035685" y="266615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신고의 어려움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FD08C58-33F4-4460-A016-C8D88D43FB14}"/>
              </a:ext>
            </a:extLst>
          </p:cNvPr>
          <p:cNvSpPr/>
          <p:nvPr/>
        </p:nvSpPr>
        <p:spPr>
          <a:xfrm>
            <a:off x="7035685" y="333422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아동학대에 대한 인식 부족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05A71E8-E535-47E8-A4D5-D8AD3BC80279}"/>
              </a:ext>
            </a:extLst>
          </p:cNvPr>
          <p:cNvSpPr/>
          <p:nvPr/>
        </p:nvSpPr>
        <p:spPr>
          <a:xfrm>
            <a:off x="6273659" y="394465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769B252-3C70-4FA7-B575-B307956C1431}"/>
              </a:ext>
            </a:extLst>
          </p:cNvPr>
          <p:cNvSpPr/>
          <p:nvPr/>
        </p:nvSpPr>
        <p:spPr>
          <a:xfrm>
            <a:off x="7035685" y="3973481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신변 보호 문제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A36673E-F879-4ED2-8A2C-CE96F463E650}"/>
              </a:ext>
            </a:extLst>
          </p:cNvPr>
          <p:cNvSpPr/>
          <p:nvPr/>
        </p:nvSpPr>
        <p:spPr>
          <a:xfrm>
            <a:off x="6273659" y="4606615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80CF2A-F1F1-49EB-9050-2BAFEAEB6803}"/>
              </a:ext>
            </a:extLst>
          </p:cNvPr>
          <p:cNvSpPr/>
          <p:nvPr/>
        </p:nvSpPr>
        <p:spPr>
          <a:xfrm>
            <a:off x="7035685" y="463544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피드백 부족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74812A2-BCBA-4E25-8919-2683A23F6C96}"/>
              </a:ext>
            </a:extLst>
          </p:cNvPr>
          <p:cNvSpPr/>
          <p:nvPr/>
        </p:nvSpPr>
        <p:spPr>
          <a:xfrm rot="5400000">
            <a:off x="5577783" y="5181822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2CB768F-7A20-4472-B8D7-CCFB185D551A}"/>
              </a:ext>
            </a:extLst>
          </p:cNvPr>
          <p:cNvSpPr/>
          <p:nvPr/>
        </p:nvSpPr>
        <p:spPr>
          <a:xfrm>
            <a:off x="2047998" y="6006568"/>
            <a:ext cx="7686546" cy="6269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의료진 진료 환경에서 </a:t>
            </a:r>
            <a:r>
              <a:rPr lang="en-US" altLang="ko-KR" b="1" dirty="0">
                <a:solidFill>
                  <a:schemeClr val="tx1"/>
                </a:solidFill>
              </a:rPr>
              <a:t>AI</a:t>
            </a:r>
            <a:r>
              <a:rPr lang="ko-KR" altLang="en-US" b="1" dirty="0">
                <a:solidFill>
                  <a:schemeClr val="tx1"/>
                </a:solidFill>
              </a:rPr>
              <a:t>를 활용하여 </a:t>
            </a:r>
            <a:r>
              <a:rPr lang="ko-KR" altLang="en-US" b="1" dirty="0">
                <a:solidFill>
                  <a:srgbClr val="7030A0"/>
                </a:solidFill>
              </a:rPr>
              <a:t>아동학대 판정 기준의 문제점</a:t>
            </a:r>
            <a:r>
              <a:rPr lang="ko-KR" altLang="en-US" b="1" dirty="0">
                <a:solidFill>
                  <a:schemeClr val="tx1"/>
                </a:solidFill>
              </a:rPr>
              <a:t>과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아동학대 신고 의무제도의 한계</a:t>
            </a:r>
            <a:r>
              <a:rPr lang="ko-KR" altLang="en-US" b="1" dirty="0">
                <a:solidFill>
                  <a:schemeClr val="tx1"/>
                </a:solidFill>
              </a:rPr>
              <a:t>를</a:t>
            </a:r>
            <a:r>
              <a:rPr lang="ko-KR" altLang="en-US" b="1" dirty="0">
                <a:solidFill>
                  <a:srgbClr val="00B0F0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2248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판단의 객관성 증가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의료진의 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</a:rPr>
              <a:t>아동학대 조기 발견 가능성 증가</a:t>
            </a: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51865ADB-F14D-441B-B5F8-FBEEBBCD971E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8666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활용해 아동학대를 선별하는 것의 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B83C0B-1702-42E8-A952-B925F2ADD292}"/>
              </a:ext>
            </a:extLst>
          </p:cNvPr>
          <p:cNvSpPr/>
          <p:nvPr/>
        </p:nvSpPr>
        <p:spPr>
          <a:xfrm>
            <a:off x="937740" y="231591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5E13916-82CF-4598-A89D-3F43FAED3FCD}"/>
              </a:ext>
            </a:extLst>
          </p:cNvPr>
          <p:cNvSpPr/>
          <p:nvPr/>
        </p:nvSpPr>
        <p:spPr>
          <a:xfrm>
            <a:off x="926432" y="349024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CFA96DD-C570-4455-8858-6326EF66CC5C}"/>
              </a:ext>
            </a:extLst>
          </p:cNvPr>
          <p:cNvSpPr/>
          <p:nvPr/>
        </p:nvSpPr>
        <p:spPr>
          <a:xfrm>
            <a:off x="937738" y="4664583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23DF54-E5BD-48D9-999D-947238D2BEA2}"/>
              </a:ext>
            </a:extLst>
          </p:cNvPr>
          <p:cNvSpPr/>
          <p:nvPr/>
        </p:nvSpPr>
        <p:spPr>
          <a:xfrm>
            <a:off x="1699764" y="2315911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판단의 객관성 증가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8527E43-B6C7-40AE-9104-CC7C57F7ABE0}"/>
              </a:ext>
            </a:extLst>
          </p:cNvPr>
          <p:cNvSpPr/>
          <p:nvPr/>
        </p:nvSpPr>
        <p:spPr>
          <a:xfrm>
            <a:off x="1699764" y="3490247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판단에 대한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수치화된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근거 제시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CC35091-4FBF-4DCC-A0F2-F431F6901DBC}"/>
              </a:ext>
            </a:extLst>
          </p:cNvPr>
          <p:cNvSpPr/>
          <p:nvPr/>
        </p:nvSpPr>
        <p:spPr>
          <a:xfrm>
            <a:off x="1699764" y="4693409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의료진의 신고 부담 감소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1CEAD78-1EE9-4340-A59B-22F53FD974DA}"/>
              </a:ext>
            </a:extLst>
          </p:cNvPr>
          <p:cNvSpPr/>
          <p:nvPr/>
        </p:nvSpPr>
        <p:spPr>
          <a:xfrm>
            <a:off x="937738" y="5838919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C07F7E2-F6BB-4E60-BC95-B4ACAC1EF609}"/>
              </a:ext>
            </a:extLst>
          </p:cNvPr>
          <p:cNvSpPr/>
          <p:nvPr/>
        </p:nvSpPr>
        <p:spPr>
          <a:xfrm>
            <a:off x="1699764" y="5867745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조기 발견 가능성 증가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745286-825A-4038-809B-7D0D0A6D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00" y="1743593"/>
            <a:ext cx="1706265" cy="1706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722F6F-C0BA-4B59-9305-297ADB84B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3440575"/>
            <a:ext cx="1463561" cy="1463561"/>
          </a:xfrm>
          <a:prstGeom prst="rect">
            <a:avLst/>
          </a:prstGeom>
        </p:spPr>
      </p:pic>
      <p:sp>
        <p:nvSpPr>
          <p:cNvPr id="24" name="Shape 1">
            <a:extLst>
              <a:ext uri="{FF2B5EF4-FFF2-40B4-BE49-F238E27FC236}">
                <a16:creationId xmlns:a16="http://schemas.microsoft.com/office/drawing/2014/main" id="{856E8BFF-4888-4087-B14E-2F67259C89C2}"/>
              </a:ext>
            </a:extLst>
          </p:cNvPr>
          <p:cNvSpPr/>
          <p:nvPr/>
        </p:nvSpPr>
        <p:spPr>
          <a:xfrm>
            <a:off x="6497258" y="1066676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6E2B95-50EC-41FA-9F58-DB220CC5B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51" y="4974224"/>
            <a:ext cx="1463562" cy="1463562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3347289-BF49-4FD9-90BD-6B4870FBE1A7}"/>
              </a:ext>
            </a:extLst>
          </p:cNvPr>
          <p:cNvSpPr/>
          <p:nvPr/>
        </p:nvSpPr>
        <p:spPr>
          <a:xfrm>
            <a:off x="8317712" y="1344284"/>
            <a:ext cx="3686471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아동학대로 인한 사회경제적 비용</a:t>
            </a: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38CF0E8C-CAC6-4F02-8685-42449CDF36D4}"/>
              </a:ext>
            </a:extLst>
          </p:cNvPr>
          <p:cNvSpPr/>
          <p:nvPr/>
        </p:nvSpPr>
        <p:spPr>
          <a:xfrm>
            <a:off x="8734853" y="1944712"/>
            <a:ext cx="3269330" cy="130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최소 </a:t>
            </a:r>
            <a:r>
              <a:rPr lang="en-US" altLang="ko-KR" sz="1700" b="1" dirty="0">
                <a:solidFill>
                  <a:srgbClr val="FF0000"/>
                </a:solidFill>
              </a:rPr>
              <a:t>803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(</a:t>
            </a:r>
            <a:r>
              <a:rPr lang="en-US" altLang="ko-KR" sz="1700" b="1" dirty="0" err="1">
                <a:solidFill>
                  <a:srgbClr val="00002E"/>
                </a:solidFill>
              </a:rPr>
              <a:t>Gelles</a:t>
            </a:r>
            <a:r>
              <a:rPr lang="en-US" altLang="ko-KR" sz="1700" b="1" dirty="0">
                <a:solidFill>
                  <a:srgbClr val="00002E"/>
                </a:solidFill>
              </a:rPr>
              <a:t> and Perlman, 2012)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~ </a:t>
            </a:r>
            <a:r>
              <a:rPr lang="ko-KR" altLang="en-US" sz="1700" b="1" dirty="0">
                <a:solidFill>
                  <a:srgbClr val="00002E"/>
                </a:solidFill>
              </a:rPr>
              <a:t>최대 </a:t>
            </a:r>
            <a:r>
              <a:rPr lang="en-US" altLang="ko-KR" sz="1700" b="1" dirty="0">
                <a:solidFill>
                  <a:srgbClr val="FF0000"/>
                </a:solidFill>
              </a:rPr>
              <a:t>4,200</a:t>
            </a:r>
            <a:r>
              <a:rPr lang="ko-KR" altLang="en-US" sz="1700" b="1" dirty="0">
                <a:solidFill>
                  <a:srgbClr val="FF0000"/>
                </a:solidFill>
              </a:rPr>
              <a:t>억 달러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da-DK" sz="1700" b="1" dirty="0">
                <a:solidFill>
                  <a:prstClr val="black"/>
                </a:solidFill>
              </a:rPr>
              <a:t>(Fang, Xiangming, et al, 2012)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0D66A114-F972-41A7-BA7E-0007CD3C2D7D}"/>
              </a:ext>
            </a:extLst>
          </p:cNvPr>
          <p:cNvSpPr/>
          <p:nvPr/>
        </p:nvSpPr>
        <p:spPr>
          <a:xfrm>
            <a:off x="8734853" y="3794197"/>
            <a:ext cx="2743200" cy="688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00002E"/>
                </a:solidFill>
              </a:rPr>
              <a:t>매년 약 </a:t>
            </a:r>
            <a:r>
              <a:rPr lang="en-US" altLang="ko-KR" sz="1700" b="1" dirty="0">
                <a:solidFill>
                  <a:srgbClr val="FF0000"/>
                </a:solidFill>
              </a:rPr>
              <a:t>101</a:t>
            </a:r>
            <a:r>
              <a:rPr lang="ko-KR" altLang="en-US" sz="1700" b="1" dirty="0">
                <a:solidFill>
                  <a:srgbClr val="FF0000"/>
                </a:solidFill>
              </a:rPr>
              <a:t>억 파운드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>
              <a:lnSpc>
                <a:spcPts val="2700"/>
              </a:lnSpc>
            </a:pPr>
            <a:r>
              <a:rPr lang="en-US" sz="1700" b="1" dirty="0">
                <a:solidFill>
                  <a:prstClr val="black"/>
                </a:solidFill>
              </a:rPr>
              <a:t>(</a:t>
            </a:r>
            <a:r>
              <a:rPr lang="en-US" sz="1700" b="1" dirty="0" err="1">
                <a:solidFill>
                  <a:prstClr val="black"/>
                </a:solidFill>
              </a:rPr>
              <a:t>Radakin</a:t>
            </a:r>
            <a:r>
              <a:rPr lang="en-US" sz="1700" b="1" dirty="0">
                <a:solidFill>
                  <a:prstClr val="black"/>
                </a:solidFill>
              </a:rPr>
              <a:t>, F., et al, 2023)</a:t>
            </a: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8ADD3E66-678C-4D29-91C3-BD67D8CD5CC6}"/>
              </a:ext>
            </a:extLst>
          </p:cNvPr>
          <p:cNvSpPr/>
          <p:nvPr/>
        </p:nvSpPr>
        <p:spPr>
          <a:xfrm>
            <a:off x="8734853" y="5082776"/>
            <a:ext cx="3457147" cy="1463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2014</a:t>
            </a:r>
            <a:r>
              <a:rPr lang="ko-KR" altLang="en-US" sz="1700" b="1" dirty="0">
                <a:solidFill>
                  <a:srgbClr val="00002E"/>
                </a:solidFill>
              </a:rPr>
              <a:t>년 최소 </a:t>
            </a:r>
            <a:r>
              <a:rPr lang="en-US" altLang="ko-KR" sz="1700" b="1" dirty="0">
                <a:solidFill>
                  <a:srgbClr val="FF0000"/>
                </a:solidFill>
              </a:rPr>
              <a:t>3900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altLang="ko-KR" sz="1700" b="1" dirty="0">
              <a:solidFill>
                <a:srgbClr val="FF0000"/>
              </a:solidFill>
            </a:endParaRPr>
          </a:p>
          <a:p>
            <a:pPr marL="285750" indent="-285750">
              <a:lnSpc>
                <a:spcPts val="2700"/>
              </a:lnSpc>
              <a:buFont typeface="Symbol" panose="05050102010706020507" pitchFamily="18" charset="2"/>
              <a:buChar char="Þ"/>
            </a:pPr>
            <a:r>
              <a:rPr lang="ko-KR" altLang="en-US" sz="1700" b="1" dirty="0">
                <a:solidFill>
                  <a:srgbClr val="00002E"/>
                </a:solidFill>
              </a:rPr>
              <a:t>아동학대 </a:t>
            </a:r>
            <a:r>
              <a:rPr lang="ko-KR" altLang="en-US" sz="1700" b="1" dirty="0" err="1">
                <a:solidFill>
                  <a:srgbClr val="00002E"/>
                </a:solidFill>
              </a:rPr>
              <a:t>피해경험률과</a:t>
            </a:r>
            <a:r>
              <a:rPr lang="ko-KR" altLang="en-US" sz="1700" b="1" dirty="0">
                <a:solidFill>
                  <a:srgbClr val="00002E"/>
                </a:solidFill>
              </a:rPr>
              <a:t> </a:t>
            </a:r>
            <a:endParaRPr lang="en-US" altLang="ko-KR" sz="1700" b="1" dirty="0">
              <a:solidFill>
                <a:srgbClr val="00002E"/>
              </a:solidFill>
            </a:endParaRP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    </a:t>
            </a:r>
            <a:r>
              <a:rPr lang="ko-KR" altLang="en-US" sz="1700" b="1" dirty="0">
                <a:solidFill>
                  <a:srgbClr val="00002E"/>
                </a:solidFill>
              </a:rPr>
              <a:t>물가상승률 고려 시</a:t>
            </a:r>
            <a:r>
              <a:rPr lang="en-US" altLang="ko-KR" sz="1700" b="1" dirty="0">
                <a:solidFill>
                  <a:srgbClr val="00002E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r>
              <a:rPr lang="en-US" altLang="ko-KR" sz="1700" b="1" dirty="0">
                <a:solidFill>
                  <a:srgbClr val="00002E"/>
                </a:solidFill>
              </a:rPr>
              <a:t>2024</a:t>
            </a:r>
            <a:r>
              <a:rPr lang="ko-KR" altLang="en-US" sz="1700" b="1" dirty="0">
                <a:solidFill>
                  <a:srgbClr val="00002E"/>
                </a:solidFill>
              </a:rPr>
              <a:t>년 현재 최소 </a:t>
            </a:r>
            <a:r>
              <a:rPr lang="en-US" altLang="ko-KR" sz="1700" b="1" dirty="0">
                <a:solidFill>
                  <a:srgbClr val="FF0000"/>
                </a:solidFill>
              </a:rPr>
              <a:t>1</a:t>
            </a:r>
            <a:r>
              <a:rPr lang="ko-KR" altLang="en-US" sz="1700" b="1" dirty="0">
                <a:solidFill>
                  <a:srgbClr val="FF0000"/>
                </a:solidFill>
              </a:rPr>
              <a:t>조 </a:t>
            </a:r>
            <a:r>
              <a:rPr lang="en-US" altLang="ko-KR" sz="1700" b="1" dirty="0">
                <a:solidFill>
                  <a:srgbClr val="FF0000"/>
                </a:solidFill>
              </a:rPr>
              <a:t>5200</a:t>
            </a:r>
            <a:r>
              <a:rPr lang="ko-KR" altLang="en-US" sz="1700" b="1" dirty="0">
                <a:solidFill>
                  <a:srgbClr val="FF0000"/>
                </a:solidFill>
              </a:rPr>
              <a:t>억 원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0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 아동학대 선별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한계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0" algn="ctr"/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en-US" altLang="ko-KR" b="1" dirty="0" err="1">
                <a:solidFill>
                  <a:srgbClr val="0070C0"/>
                </a:solidFill>
              </a:rPr>
              <a:t>Lupariello</a:t>
            </a:r>
            <a:r>
              <a:rPr lang="en-US" altLang="ko-KR" b="1" dirty="0">
                <a:solidFill>
                  <a:srgbClr val="0070C0"/>
                </a:solidFill>
              </a:rPr>
              <a:t>, et al.)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5" name="Shape 1">
            <a:extLst>
              <a:ext uri="{FF2B5EF4-FFF2-40B4-BE49-F238E27FC236}">
                <a16:creationId xmlns:a16="http://schemas.microsoft.com/office/drawing/2014/main" id="{FEF4D0A7-24C2-431A-B313-0FE0B87C4734}"/>
              </a:ext>
            </a:extLst>
          </p:cNvPr>
          <p:cNvSpPr/>
          <p:nvPr/>
        </p:nvSpPr>
        <p:spPr>
          <a:xfrm>
            <a:off x="1154497" y="1936522"/>
            <a:ext cx="30480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D124147A-9F4F-43A5-AEEB-3D891BB1257F}"/>
              </a:ext>
            </a:extLst>
          </p:cNvPr>
          <p:cNvSpPr/>
          <p:nvPr/>
        </p:nvSpPr>
        <p:spPr>
          <a:xfrm>
            <a:off x="1382561" y="22350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47" name="Shape 3">
            <a:extLst>
              <a:ext uri="{FF2B5EF4-FFF2-40B4-BE49-F238E27FC236}">
                <a16:creationId xmlns:a16="http://schemas.microsoft.com/office/drawing/2014/main" id="{F5C045B1-8C87-4509-B4A6-4D1B17C391F8}"/>
              </a:ext>
            </a:extLst>
          </p:cNvPr>
          <p:cNvSpPr/>
          <p:nvPr/>
        </p:nvSpPr>
        <p:spPr>
          <a:xfrm>
            <a:off x="926432" y="20070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48" name="Text 4">
            <a:extLst>
              <a:ext uri="{FF2B5EF4-FFF2-40B4-BE49-F238E27FC236}">
                <a16:creationId xmlns:a16="http://schemas.microsoft.com/office/drawing/2014/main" id="{BBD4C674-FB75-44EE-991A-D13251EF44D7}"/>
              </a:ext>
            </a:extLst>
          </p:cNvPr>
          <p:cNvSpPr/>
          <p:nvPr/>
        </p:nvSpPr>
        <p:spPr>
          <a:xfrm>
            <a:off x="1078117" y="2115877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9CD530AC-8C6A-4ED3-B4A0-7D76393EDB0A}"/>
              </a:ext>
            </a:extLst>
          </p:cNvPr>
          <p:cNvSpPr/>
          <p:nvPr/>
        </p:nvSpPr>
        <p:spPr>
          <a:xfrm>
            <a:off x="2139560" y="2537207"/>
            <a:ext cx="6772559" cy="34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1985년부터 2023년까지 413편의 논문 중 7편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최종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선별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1" name="Shape 7">
            <a:extLst>
              <a:ext uri="{FF2B5EF4-FFF2-40B4-BE49-F238E27FC236}">
                <a16:creationId xmlns:a16="http://schemas.microsoft.com/office/drawing/2014/main" id="{A67E9837-65C5-4649-887C-5CE059AF2AA8}"/>
              </a:ext>
            </a:extLst>
          </p:cNvPr>
          <p:cNvSpPr/>
          <p:nvPr/>
        </p:nvSpPr>
        <p:spPr>
          <a:xfrm>
            <a:off x="1382561" y="318595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/>
        </p:spPr>
      </p:sp>
      <p:sp>
        <p:nvSpPr>
          <p:cNvPr id="52" name="Shape 8">
            <a:extLst>
              <a:ext uri="{FF2B5EF4-FFF2-40B4-BE49-F238E27FC236}">
                <a16:creationId xmlns:a16="http://schemas.microsoft.com/office/drawing/2014/main" id="{4DD2DBA6-BA77-4BA1-B32F-567BB92852C9}"/>
              </a:ext>
            </a:extLst>
          </p:cNvPr>
          <p:cNvSpPr/>
          <p:nvPr/>
        </p:nvSpPr>
        <p:spPr>
          <a:xfrm>
            <a:off x="926432" y="2957946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3" name="Text 9">
            <a:extLst>
              <a:ext uri="{FF2B5EF4-FFF2-40B4-BE49-F238E27FC236}">
                <a16:creationId xmlns:a16="http://schemas.microsoft.com/office/drawing/2014/main" id="{2D925F3E-6EEA-4B2B-A970-06F77B0BB980}"/>
              </a:ext>
            </a:extLst>
          </p:cNvPr>
          <p:cNvSpPr/>
          <p:nvPr/>
        </p:nvSpPr>
        <p:spPr>
          <a:xfrm>
            <a:off x="1062878" y="307331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Text 11">
            <a:extLst>
              <a:ext uri="{FF2B5EF4-FFF2-40B4-BE49-F238E27FC236}">
                <a16:creationId xmlns:a16="http://schemas.microsoft.com/office/drawing/2014/main" id="{C1AC5A5E-684A-49C7-B603-E7280D1C19A5}"/>
              </a:ext>
            </a:extLst>
          </p:cNvPr>
          <p:cNvSpPr/>
          <p:nvPr/>
        </p:nvSpPr>
        <p:spPr>
          <a:xfrm>
            <a:off x="2140195" y="3490728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영상, EMR, 내원 시 특징 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등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다양한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데이터셋을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활용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56" name="Shape 12">
            <a:extLst>
              <a:ext uri="{FF2B5EF4-FFF2-40B4-BE49-F238E27FC236}">
                <a16:creationId xmlns:a16="http://schemas.microsoft.com/office/drawing/2014/main" id="{7897D9E8-7221-4BE4-B0BA-BD1C17651D04}"/>
              </a:ext>
            </a:extLst>
          </p:cNvPr>
          <p:cNvSpPr/>
          <p:nvPr/>
        </p:nvSpPr>
        <p:spPr>
          <a:xfrm>
            <a:off x="1382561" y="4184476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</p:sp>
      <p:sp>
        <p:nvSpPr>
          <p:cNvPr id="57" name="Shape 13">
            <a:extLst>
              <a:ext uri="{FF2B5EF4-FFF2-40B4-BE49-F238E27FC236}">
                <a16:creationId xmlns:a16="http://schemas.microsoft.com/office/drawing/2014/main" id="{C2A47C3D-A60A-426F-A903-A7CCE06250F9}"/>
              </a:ext>
            </a:extLst>
          </p:cNvPr>
          <p:cNvSpPr/>
          <p:nvPr/>
        </p:nvSpPr>
        <p:spPr>
          <a:xfrm>
            <a:off x="926432" y="3956471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20000"/>
              <a:lumOff val="8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58" name="Text 14">
            <a:extLst>
              <a:ext uri="{FF2B5EF4-FFF2-40B4-BE49-F238E27FC236}">
                <a16:creationId xmlns:a16="http://schemas.microsoft.com/office/drawing/2014/main" id="{835C390C-743E-4E39-B1F2-359B64DCFFEF}"/>
              </a:ext>
            </a:extLst>
          </p:cNvPr>
          <p:cNvSpPr/>
          <p:nvPr/>
        </p:nvSpPr>
        <p:spPr>
          <a:xfrm>
            <a:off x="1078118" y="4070228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Text 16">
            <a:extLst>
              <a:ext uri="{FF2B5EF4-FFF2-40B4-BE49-F238E27FC236}">
                <a16:creationId xmlns:a16="http://schemas.microsoft.com/office/drawing/2014/main" id="{35D45E65-8B27-4A9D-AC8E-028382247BF8}"/>
              </a:ext>
            </a:extLst>
          </p:cNvPr>
          <p:cNvSpPr/>
          <p:nvPr/>
        </p:nvSpPr>
        <p:spPr>
          <a:xfrm>
            <a:off x="2139560" y="4464535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CNN, 자연어 처리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등 다양한 AI </a:t>
            </a:r>
            <a:r>
              <a:rPr lang="en-US" sz="1700" b="1" dirty="0" err="1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모델</a:t>
            </a: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사용</a:t>
            </a:r>
            <a:endParaRPr lang="en-US" sz="1700" b="1" dirty="0">
              <a:solidFill>
                <a:prstClr val="black"/>
              </a:solidFill>
            </a:endParaRPr>
          </a:p>
        </p:txBody>
      </p:sp>
      <p:sp>
        <p:nvSpPr>
          <p:cNvPr id="61" name="Shape 17">
            <a:extLst>
              <a:ext uri="{FF2B5EF4-FFF2-40B4-BE49-F238E27FC236}">
                <a16:creationId xmlns:a16="http://schemas.microsoft.com/office/drawing/2014/main" id="{7E0E99FA-8369-4B0F-AE80-D44A5B1077FD}"/>
              </a:ext>
            </a:extLst>
          </p:cNvPr>
          <p:cNvSpPr/>
          <p:nvPr/>
        </p:nvSpPr>
        <p:spPr>
          <a:xfrm>
            <a:off x="1382561" y="5157091"/>
            <a:ext cx="756999" cy="30480"/>
          </a:xfrm>
          <a:prstGeom prst="roundRect">
            <a:avLst>
              <a:gd name="adj" fmla="val 106452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</p:sp>
      <p:sp>
        <p:nvSpPr>
          <p:cNvPr id="62" name="Shape 18">
            <a:extLst>
              <a:ext uri="{FF2B5EF4-FFF2-40B4-BE49-F238E27FC236}">
                <a16:creationId xmlns:a16="http://schemas.microsoft.com/office/drawing/2014/main" id="{097F5ED7-FBE2-4F5E-9181-2EA684839DD2}"/>
              </a:ext>
            </a:extLst>
          </p:cNvPr>
          <p:cNvSpPr/>
          <p:nvPr/>
        </p:nvSpPr>
        <p:spPr>
          <a:xfrm>
            <a:off x="926432" y="4929087"/>
            <a:ext cx="486608" cy="486608"/>
          </a:xfrm>
          <a:prstGeom prst="roundRect">
            <a:avLst>
              <a:gd name="adj" fmla="val 66679"/>
            </a:avLst>
          </a:prstGeom>
          <a:solidFill>
            <a:schemeClr val="accent5">
              <a:lumMod val="40000"/>
              <a:lumOff val="60000"/>
            </a:schemeClr>
          </a:solidFill>
          <a:ln w="22860">
            <a:solidFill>
              <a:schemeClr val="tx1"/>
            </a:solidFill>
            <a:prstDash val="solid"/>
          </a:ln>
        </p:spPr>
      </p:sp>
      <p:sp>
        <p:nvSpPr>
          <p:cNvPr id="63" name="Text 19">
            <a:extLst>
              <a:ext uri="{FF2B5EF4-FFF2-40B4-BE49-F238E27FC236}">
                <a16:creationId xmlns:a16="http://schemas.microsoft.com/office/drawing/2014/main" id="{BC66C226-4621-4772-9A06-613AB0BD80FF}"/>
              </a:ext>
            </a:extLst>
          </p:cNvPr>
          <p:cNvSpPr/>
          <p:nvPr/>
        </p:nvSpPr>
        <p:spPr>
          <a:xfrm>
            <a:off x="1078118" y="5019693"/>
            <a:ext cx="18323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Text 21">
            <a:extLst>
              <a:ext uri="{FF2B5EF4-FFF2-40B4-BE49-F238E27FC236}">
                <a16:creationId xmlns:a16="http://schemas.microsoft.com/office/drawing/2014/main" id="{844DDEC7-3B2E-4B82-9779-9BAEE6A6C5C3}"/>
              </a:ext>
            </a:extLst>
          </p:cNvPr>
          <p:cNvSpPr/>
          <p:nvPr/>
        </p:nvSpPr>
        <p:spPr>
          <a:xfrm>
            <a:off x="2467897" y="5506787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하나의 </a:t>
            </a:r>
            <a:r>
              <a:rPr lang="en-US" altLang="ko-KR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modality</a:t>
            </a:r>
            <a:r>
              <a:rPr lang="ko-KR" alt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만 사용해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정확도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A5D0954-81B5-4694-881C-864F1D1595E2}"/>
              </a:ext>
            </a:extLst>
          </p:cNvPr>
          <p:cNvSpPr/>
          <p:nvPr/>
        </p:nvSpPr>
        <p:spPr>
          <a:xfrm>
            <a:off x="2139560" y="1972918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연구 현황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5C0791E-ABF5-42B0-9EFA-8A75D27C9795}"/>
              </a:ext>
            </a:extLst>
          </p:cNvPr>
          <p:cNvSpPr/>
          <p:nvPr/>
        </p:nvSpPr>
        <p:spPr>
          <a:xfrm>
            <a:off x="2139560" y="2917941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데이터셋 다양성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8C9B6CF-15D5-4F31-AA15-A9E05D5E0142}"/>
              </a:ext>
            </a:extLst>
          </p:cNvPr>
          <p:cNvSpPr/>
          <p:nvPr/>
        </p:nvSpPr>
        <p:spPr>
          <a:xfrm>
            <a:off x="2114815" y="3914297"/>
            <a:ext cx="213780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FEA8339-B1D4-4E1F-BC1F-AC57799B308B}"/>
              </a:ext>
            </a:extLst>
          </p:cNvPr>
          <p:cNvSpPr/>
          <p:nvPr/>
        </p:nvSpPr>
        <p:spPr>
          <a:xfrm>
            <a:off x="2108220" y="4911093"/>
            <a:ext cx="213780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한계점</a:t>
            </a:r>
          </a:p>
        </p:txBody>
      </p:sp>
      <p:sp>
        <p:nvSpPr>
          <p:cNvPr id="70" name="Text 21">
            <a:extLst>
              <a:ext uri="{FF2B5EF4-FFF2-40B4-BE49-F238E27FC236}">
                <a16:creationId xmlns:a16="http://schemas.microsoft.com/office/drawing/2014/main" id="{5EF9355F-C17F-4BBD-B1B8-9CD71D839A38}"/>
              </a:ext>
            </a:extLst>
          </p:cNvPr>
          <p:cNvSpPr/>
          <p:nvPr/>
        </p:nvSpPr>
        <p:spPr>
          <a:xfrm>
            <a:off x="2457179" y="6374983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대부분 단일 병원 데이터로, </a:t>
            </a:r>
            <a:r>
              <a:rPr lang="ko-KR" altLang="en-US" sz="1700" b="1" dirty="0">
                <a:solidFill>
                  <a:srgbClr val="FF0000"/>
                </a:solidFill>
                <a:ea typeface="PT Sans" pitchFamily="34" charset="-122"/>
                <a:cs typeface="PT Sans" pitchFamily="34" charset="-120"/>
              </a:rPr>
              <a:t>낮은 일반화 가능성</a:t>
            </a:r>
            <a:endParaRPr lang="en-US" sz="1700" b="1" dirty="0">
              <a:solidFill>
                <a:srgbClr val="FF0000"/>
              </a:solidFill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25CF43B-E481-4A69-A6DC-0B9C5E043844}"/>
              </a:ext>
            </a:extLst>
          </p:cNvPr>
          <p:cNvSpPr/>
          <p:nvPr/>
        </p:nvSpPr>
        <p:spPr>
          <a:xfrm rot="5400000">
            <a:off x="2125244" y="5601014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이등변 삼각형 72">
            <a:extLst>
              <a:ext uri="{FF2B5EF4-FFF2-40B4-BE49-F238E27FC236}">
                <a16:creationId xmlns:a16="http://schemas.microsoft.com/office/drawing/2014/main" id="{71170E42-CC0C-433B-91AB-106D0B7EF3C7}"/>
              </a:ext>
            </a:extLst>
          </p:cNvPr>
          <p:cNvSpPr/>
          <p:nvPr/>
        </p:nvSpPr>
        <p:spPr>
          <a:xfrm rot="5400000">
            <a:off x="2125243" y="6467085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이등변 삼각형 73">
            <a:extLst>
              <a:ext uri="{FF2B5EF4-FFF2-40B4-BE49-F238E27FC236}">
                <a16:creationId xmlns:a16="http://schemas.microsoft.com/office/drawing/2014/main" id="{6F83C2DE-0E81-4AC7-82A9-A18A2712309C}"/>
              </a:ext>
            </a:extLst>
          </p:cNvPr>
          <p:cNvSpPr/>
          <p:nvPr/>
        </p:nvSpPr>
        <p:spPr>
          <a:xfrm rot="5400000">
            <a:off x="2129407" y="6041032"/>
            <a:ext cx="190542" cy="16191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 21">
            <a:extLst>
              <a:ext uri="{FF2B5EF4-FFF2-40B4-BE49-F238E27FC236}">
                <a16:creationId xmlns:a16="http://schemas.microsoft.com/office/drawing/2014/main" id="{52CB0861-A33D-47E2-88D3-AFFCDC55C2A0}"/>
              </a:ext>
            </a:extLst>
          </p:cNvPr>
          <p:cNvSpPr/>
          <p:nvPr/>
        </p:nvSpPr>
        <p:spPr>
          <a:xfrm>
            <a:off x="2472060" y="5926964"/>
            <a:ext cx="6115883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700" b="1" dirty="0">
                <a:solidFill>
                  <a:prstClr val="black"/>
                </a:solidFill>
              </a:rPr>
              <a:t>기존 </a:t>
            </a:r>
            <a:r>
              <a:rPr lang="en-US" altLang="ko-KR" sz="1700" b="1" dirty="0">
                <a:solidFill>
                  <a:prstClr val="black"/>
                </a:solidFill>
              </a:rPr>
              <a:t>EMR </a:t>
            </a:r>
            <a:r>
              <a:rPr lang="ko-KR" altLang="en-US" sz="1700" b="1" dirty="0">
                <a:solidFill>
                  <a:prstClr val="black"/>
                </a:solidFill>
              </a:rPr>
              <a:t>시스템과 독립적으로 실행되어 </a:t>
            </a:r>
            <a:r>
              <a:rPr lang="ko-KR" altLang="en-US" sz="1700" b="1" dirty="0">
                <a:solidFill>
                  <a:srgbClr val="FF0000"/>
                </a:solidFill>
              </a:rPr>
              <a:t>의료진의 작업이 더 늘어남</a:t>
            </a:r>
            <a:endParaRPr lang="en-US" sz="1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1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C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AI-SAFE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75699-B2C1-4E74-9D11-D2AD5E83CDD8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구체화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E1D42CB-2A71-4948-9668-545F602631CB}"/>
              </a:ext>
            </a:extLst>
          </p:cNvPr>
          <p:cNvSpPr/>
          <p:nvPr/>
        </p:nvSpPr>
        <p:spPr>
          <a:xfrm>
            <a:off x="4190226" y="2293969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F968B9-9DB1-4BE2-A2D9-41DA8DD9F75D}"/>
              </a:ext>
            </a:extLst>
          </p:cNvPr>
          <p:cNvSpPr/>
          <p:nvPr/>
        </p:nvSpPr>
        <p:spPr>
          <a:xfrm>
            <a:off x="4178918" y="3468305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9805422-DC34-4271-AC78-8F1F37B4EFE8}"/>
              </a:ext>
            </a:extLst>
          </p:cNvPr>
          <p:cNvSpPr/>
          <p:nvPr/>
        </p:nvSpPr>
        <p:spPr>
          <a:xfrm>
            <a:off x="4190224" y="4642641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2DA036-8AF4-42F1-94C7-95E2E453E405}"/>
              </a:ext>
            </a:extLst>
          </p:cNvPr>
          <p:cNvSpPr/>
          <p:nvPr/>
        </p:nvSpPr>
        <p:spPr>
          <a:xfrm>
            <a:off x="4952249" y="2293969"/>
            <a:ext cx="6726605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아동학대에 있어서 </a:t>
            </a:r>
            <a:r>
              <a:rPr lang="en-US" altLang="ko-KR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AI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를 사용하는 것의 장점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을</a:t>
            </a:r>
            <a:r>
              <a:rPr lang="ko-KR" altLang="en-US" b="1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살리면서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8F380D4-56F7-46B6-96C5-31F838824B4D}"/>
              </a:ext>
            </a:extLst>
          </p:cNvPr>
          <p:cNvSpPr/>
          <p:nvPr/>
        </p:nvSpPr>
        <p:spPr>
          <a:xfrm>
            <a:off x="4952250" y="3468305"/>
            <a:ext cx="6726606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modality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종합적으로 고려해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판정 정확도를 높이고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9EA670D-2F5E-40E9-847D-00EF5500FEE8}"/>
              </a:ext>
            </a:extLst>
          </p:cNvPr>
          <p:cNvSpPr/>
          <p:nvPr/>
        </p:nvSpPr>
        <p:spPr>
          <a:xfrm>
            <a:off x="4952250" y="4671467"/>
            <a:ext cx="6726604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의료진의 워크플로우</a:t>
            </a:r>
            <a:r>
              <a:rPr lang="ko-KR" altLang="en-US" b="1" dirty="0">
                <a:solidFill>
                  <a:prstClr val="black"/>
                </a:solidFill>
              </a:rPr>
              <a:t>를 고려해 </a:t>
            </a:r>
            <a:r>
              <a:rPr lang="ko-KR" altLang="en-US" b="1" dirty="0">
                <a:solidFill>
                  <a:srgbClr val="FF0000"/>
                </a:solidFill>
              </a:rPr>
              <a:t>추가 작업량을 최소화</a:t>
            </a:r>
            <a:r>
              <a:rPr lang="ko-KR" altLang="en-US" b="1" dirty="0">
                <a:solidFill>
                  <a:prstClr val="black"/>
                </a:solidFill>
              </a:rPr>
              <a:t>하면서</a:t>
            </a:r>
            <a:r>
              <a:rPr lang="en-US" altLang="ko-KR" b="1" dirty="0">
                <a:solidFill>
                  <a:prstClr val="black"/>
                </a:solidFill>
              </a:rPr>
              <a:t>,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1BF464C-54B5-495E-AE8B-9FB9C351E1E4}"/>
              </a:ext>
            </a:extLst>
          </p:cNvPr>
          <p:cNvSpPr/>
          <p:nvPr/>
        </p:nvSpPr>
        <p:spPr>
          <a:xfrm>
            <a:off x="4190224" y="5816977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AFB75B5-FEB9-46B5-A6F9-97740F4494F5}"/>
              </a:ext>
            </a:extLst>
          </p:cNvPr>
          <p:cNvSpPr/>
          <p:nvPr/>
        </p:nvSpPr>
        <p:spPr>
          <a:xfrm>
            <a:off x="4952250" y="5845803"/>
            <a:ext cx="6726604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다양한 병원의 데이터</a:t>
            </a:r>
            <a:r>
              <a:rPr lang="ko-KR" altLang="en-US" b="1" dirty="0">
                <a:solidFill>
                  <a:prstClr val="black"/>
                </a:solidFill>
              </a:rPr>
              <a:t>를 활용해 </a:t>
            </a:r>
            <a:r>
              <a:rPr lang="ko-KR" altLang="en-US" b="1" dirty="0">
                <a:solidFill>
                  <a:srgbClr val="FF0000"/>
                </a:solidFill>
              </a:rPr>
              <a:t>일반화 가능성을 높임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02A8D-F47A-45E1-AA2C-074F8BA77C91}"/>
              </a:ext>
            </a:extLst>
          </p:cNvPr>
          <p:cNvSpPr txBox="1"/>
          <p:nvPr/>
        </p:nvSpPr>
        <p:spPr>
          <a:xfrm>
            <a:off x="4952249" y="2826275"/>
            <a:ext cx="486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판단의 객관성 증가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판단에 대한 </a:t>
            </a:r>
            <a:r>
              <a:rPr lang="ko-KR" altLang="en-US" sz="1400" b="1" dirty="0" err="1">
                <a:solidFill>
                  <a:prstClr val="black"/>
                </a:solidFill>
              </a:rPr>
              <a:t>수치화된</a:t>
            </a:r>
            <a:r>
              <a:rPr lang="ko-KR" altLang="en-US" sz="1400" b="1" dirty="0">
                <a:solidFill>
                  <a:prstClr val="black"/>
                </a:solidFill>
              </a:rPr>
              <a:t> 근거 제시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</a:p>
          <a:p>
            <a:r>
              <a:rPr lang="ko-KR" altLang="en-US" sz="1400" b="1" dirty="0">
                <a:solidFill>
                  <a:prstClr val="black"/>
                </a:solidFill>
              </a:rPr>
              <a:t>의료진의 신고 부담 감소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아동학대 조기 발견 가능성 증가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2EE740-FBEB-42FE-9F38-86310AD55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3" y="2439312"/>
            <a:ext cx="3862824" cy="38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9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18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1935176" descr="EMB00003e30b8b9">
            <a:extLst>
              <a:ext uri="{FF2B5EF4-FFF2-40B4-BE49-F238E27FC236}">
                <a16:creationId xmlns:a16="http://schemas.microsoft.com/office/drawing/2014/main" id="{1288512B-27FD-4537-9192-229E67A7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37252DA-5C5C-4BF8-833B-CCEF39EFB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FA9671-66DE-4F9C-BE5D-ACD1998D55D3}"/>
              </a:ext>
            </a:extLst>
          </p:cNvPr>
          <p:cNvSpPr/>
          <p:nvPr/>
        </p:nvSpPr>
        <p:spPr>
          <a:xfrm>
            <a:off x="7291310" y="4823667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사용 기관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E22E5B2B-347F-47C2-AB18-C2C4B2C6B0BF}"/>
              </a:ext>
            </a:extLst>
          </p:cNvPr>
          <p:cNvSpPr/>
          <p:nvPr/>
        </p:nvSpPr>
        <p:spPr>
          <a:xfrm>
            <a:off x="9051114" y="4799033"/>
            <a:ext cx="2452657" cy="906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FF0000"/>
                </a:solidFill>
              </a:rPr>
              <a:t>2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</a:t>
            </a:r>
            <a:r>
              <a:rPr lang="en-US" altLang="ko-KR" sz="1600" b="1" kern="0" dirty="0">
                <a:solidFill>
                  <a:srgbClr val="FF0000"/>
                </a:solidFill>
              </a:rPr>
              <a:t>, 3</a:t>
            </a:r>
            <a:r>
              <a:rPr lang="ko-KR" altLang="en-US" sz="1600" b="1" kern="0" dirty="0">
                <a:solidFill>
                  <a:srgbClr val="FF0000"/>
                </a:solidFill>
              </a:rPr>
              <a:t>차 병원</a:t>
            </a:r>
            <a:r>
              <a:rPr lang="ko-KR" altLang="en-US" sz="1600" b="1" kern="0" dirty="0">
                <a:solidFill>
                  <a:srgbClr val="000000"/>
                </a:solidFill>
              </a:rPr>
              <a:t>에 </a:t>
            </a:r>
            <a:r>
              <a:rPr lang="ko-KR" altLang="en-US" sz="1600" b="1" kern="0" dirty="0">
                <a:solidFill>
                  <a:srgbClr val="FF0000"/>
                </a:solidFill>
              </a:rPr>
              <a:t>외상</a:t>
            </a:r>
            <a:r>
              <a:rPr lang="ko-KR" altLang="en-US" sz="1600" b="1" kern="0" dirty="0">
                <a:solidFill>
                  <a:srgbClr val="000000"/>
                </a:solidFill>
              </a:rPr>
              <a:t>을 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000000"/>
                </a:solidFill>
              </a:rPr>
              <a:t>주소로 내원하는 환아</a:t>
            </a:r>
            <a:endParaRPr lang="en-US" altLang="ko-KR" sz="1600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sz="1600" b="1" kern="0" dirty="0">
                <a:solidFill>
                  <a:srgbClr val="000000"/>
                </a:solidFill>
              </a:rPr>
              <a:t>(ex. </a:t>
            </a:r>
            <a:r>
              <a:rPr lang="ko-KR" altLang="en-US" sz="1600" b="1" kern="0" dirty="0">
                <a:solidFill>
                  <a:srgbClr val="000000"/>
                </a:solidFill>
              </a:rPr>
              <a:t>응급실</a:t>
            </a:r>
            <a:r>
              <a:rPr lang="en-US" altLang="ko-KR" sz="1600" b="1" kern="0" dirty="0">
                <a:solidFill>
                  <a:srgbClr val="000000"/>
                </a:solidFill>
              </a:rPr>
              <a:t>, </a:t>
            </a:r>
            <a:r>
              <a:rPr lang="ko-KR" altLang="en-US" sz="1600" b="1" kern="0" dirty="0">
                <a:solidFill>
                  <a:srgbClr val="000000"/>
                </a:solidFill>
              </a:rPr>
              <a:t>외과</a:t>
            </a:r>
            <a:r>
              <a:rPr lang="en-US" altLang="ko-KR" sz="1600" b="1" kern="0" dirty="0">
                <a:solidFill>
                  <a:srgbClr val="000000"/>
                </a:solidFill>
              </a:rPr>
              <a:t>)</a:t>
            </a:r>
            <a:endParaRPr lang="ko-KR" altLang="en-US" sz="1600" b="1" kern="0" dirty="0">
              <a:solidFill>
                <a:srgbClr val="00000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BB3665E-28DD-422D-B17A-C41DA928EA0D}"/>
              </a:ext>
            </a:extLst>
          </p:cNvPr>
          <p:cNvSpPr/>
          <p:nvPr/>
        </p:nvSpPr>
        <p:spPr>
          <a:xfrm>
            <a:off x="7291310" y="5918041"/>
            <a:ext cx="1576074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대상 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29336730-B087-4D94-B648-114666D4CECC}"/>
              </a:ext>
            </a:extLst>
          </p:cNvPr>
          <p:cNvSpPr/>
          <p:nvPr/>
        </p:nvSpPr>
        <p:spPr>
          <a:xfrm>
            <a:off x="9051113" y="5934912"/>
            <a:ext cx="2452657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sz="1600" b="1" kern="0" dirty="0">
                <a:solidFill>
                  <a:srgbClr val="FF0000"/>
                </a:solidFill>
              </a:rPr>
              <a:t>만 </a:t>
            </a:r>
            <a:r>
              <a:rPr lang="en-US" altLang="ko-KR" sz="1600" b="1" kern="0" dirty="0">
                <a:solidFill>
                  <a:srgbClr val="FF0000"/>
                </a:solidFill>
              </a:rPr>
              <a:t>18</a:t>
            </a:r>
            <a:r>
              <a:rPr lang="ko-KR" altLang="en-US" sz="1600" b="1" kern="0" dirty="0">
                <a:solidFill>
                  <a:srgbClr val="FF0000"/>
                </a:solidFill>
              </a:rPr>
              <a:t>세 미만</a:t>
            </a:r>
            <a:r>
              <a:rPr lang="ko-KR" altLang="en-US" sz="1600" b="1" kern="0" dirty="0">
                <a:solidFill>
                  <a:srgbClr val="000000"/>
                </a:solidFill>
              </a:rPr>
              <a:t>의 아동</a:t>
            </a:r>
          </a:p>
        </p:txBody>
      </p:sp>
    </p:spTree>
    <p:extLst>
      <p:ext uri="{BB962C8B-B14F-4D97-AF65-F5344CB8AC3E}">
        <p14:creationId xmlns:p14="http://schemas.microsoft.com/office/powerpoint/2010/main" val="687978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19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0"/>
            <a:ext cx="3160741" cy="57577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3D06BA-5ABF-4CB9-AACA-0409A8562B62}"/>
              </a:ext>
            </a:extLst>
          </p:cNvPr>
          <p:cNvSpPr/>
          <p:nvPr/>
        </p:nvSpPr>
        <p:spPr>
          <a:xfrm>
            <a:off x="165879" y="1360386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Ellerstein</a:t>
            </a:r>
            <a:r>
              <a:rPr lang="en-US" altLang="ko-KR" sz="1400" b="1" dirty="0">
                <a:solidFill>
                  <a:schemeClr val="tx1"/>
                </a:solidFill>
              </a:rPr>
              <a:t> NS, 1979)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226A80-893E-4CAA-B445-E9B2FFB60A78}"/>
              </a:ext>
            </a:extLst>
          </p:cNvPr>
          <p:cNvSpPr/>
          <p:nvPr/>
        </p:nvSpPr>
        <p:spPr>
          <a:xfrm>
            <a:off x="165879" y="3297141"/>
            <a:ext cx="2215008" cy="8078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(Pollak, 2000),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(Pollak &amp; Sinha, 2002),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Shackman</a:t>
            </a:r>
            <a:r>
              <a:rPr lang="en-US" altLang="ko-KR" sz="1400" b="1" dirty="0">
                <a:solidFill>
                  <a:schemeClr val="tx1"/>
                </a:solidFill>
              </a:rPr>
              <a:t>, 2007)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2B40E3-ABB5-4534-9D29-E01579F086DB}"/>
              </a:ext>
            </a:extLst>
          </p:cNvPr>
          <p:cNvSpPr/>
          <p:nvPr/>
        </p:nvSpPr>
        <p:spPr>
          <a:xfrm>
            <a:off x="169794" y="2085131"/>
            <a:ext cx="2215008" cy="692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(Jackson, 2015),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Finkelhor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(WHO, 2006)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60BD330-BA42-49FC-8782-99E4F5319905}"/>
              </a:ext>
            </a:extLst>
          </p:cNvPr>
          <p:cNvSpPr/>
          <p:nvPr/>
        </p:nvSpPr>
        <p:spPr>
          <a:xfrm>
            <a:off x="165879" y="4269873"/>
            <a:ext cx="2215008" cy="6510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Yoong</a:t>
            </a:r>
            <a:r>
              <a:rPr lang="en-US" altLang="ko-KR" sz="1400" b="1" dirty="0">
                <a:solidFill>
                  <a:schemeClr val="tx1"/>
                </a:solidFill>
              </a:rPr>
              <a:t> SYC, 2021),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Nigrovic</a:t>
            </a:r>
            <a:r>
              <a:rPr lang="en-US" altLang="ko-KR" sz="1400" b="1" dirty="0">
                <a:solidFill>
                  <a:schemeClr val="tx1"/>
                </a:solidFill>
              </a:rPr>
              <a:t> LE, 2019),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(Reed MJ, 2005)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FFE2AC6-8B7F-4E7A-9157-B332598A7036}"/>
              </a:ext>
            </a:extLst>
          </p:cNvPr>
          <p:cNvSpPr/>
          <p:nvPr/>
        </p:nvSpPr>
        <p:spPr>
          <a:xfrm>
            <a:off x="165879" y="5250682"/>
            <a:ext cx="2215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Louwers</a:t>
            </a:r>
            <a:r>
              <a:rPr lang="en-US" altLang="ko-KR" sz="1400" b="1" dirty="0">
                <a:solidFill>
                  <a:schemeClr val="tx1"/>
                </a:solidFill>
              </a:rPr>
              <a:t>, 2014),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Paek</a:t>
            </a:r>
            <a:r>
              <a:rPr lang="en-US" altLang="ko-KR" sz="1400" b="1" dirty="0">
                <a:solidFill>
                  <a:schemeClr val="tx1"/>
                </a:solidFill>
              </a:rPr>
              <a:t>, 2018)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3ED659-18DE-4A50-AE82-3AD53A02CE46}"/>
              </a:ext>
            </a:extLst>
          </p:cNvPr>
          <p:cNvSpPr/>
          <p:nvPr/>
        </p:nvSpPr>
        <p:spPr>
          <a:xfrm>
            <a:off x="165879" y="6073758"/>
            <a:ext cx="2215008" cy="39886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(Berger, 2016),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(Medscape, 2019)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A92EA5-4D80-462C-A021-2AB5BD36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E703EB-78A0-85E7-1FA4-68956C45B7F8}"/>
              </a:ext>
            </a:extLst>
          </p:cNvPr>
          <p:cNvSpPr txBox="1"/>
          <p:nvPr/>
        </p:nvSpPr>
        <p:spPr>
          <a:xfrm>
            <a:off x="2335244" y="3025513"/>
            <a:ext cx="4783519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발굴 배경</a:t>
            </a: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1DD1E-9C9A-5579-9550-28D68F427ED5}"/>
              </a:ext>
            </a:extLst>
          </p:cNvPr>
          <p:cNvSpPr txBox="1"/>
          <p:nvPr/>
        </p:nvSpPr>
        <p:spPr>
          <a:xfrm>
            <a:off x="5460524" y="3055758"/>
            <a:ext cx="3361246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Ⅱ. </a:t>
            </a:r>
            <a:r>
              <a:rPr lang="ko-KR" altLang="en-US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구체화 계획</a:t>
            </a: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D7991-AC32-3E5B-EA10-9C774941731A}"/>
              </a:ext>
            </a:extLst>
          </p:cNvPr>
          <p:cNvSpPr txBox="1"/>
          <p:nvPr/>
        </p:nvSpPr>
        <p:spPr>
          <a:xfrm>
            <a:off x="6232055" y="4800559"/>
            <a:ext cx="4587565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Ⅴ. </a:t>
            </a:r>
            <a:r>
              <a:rPr lang="ko-KR" altLang="en-US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활동 결과</a:t>
            </a: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631F9-A270-0915-3E35-C8DDFDBA4C2E}"/>
              </a:ext>
            </a:extLst>
          </p:cNvPr>
          <p:cNvSpPr txBox="1"/>
          <p:nvPr/>
        </p:nvSpPr>
        <p:spPr>
          <a:xfrm>
            <a:off x="2877948" y="3707185"/>
            <a:ext cx="319810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발견한 의료 현장 문제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의료 현장 문제 분석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59099D-BACD-AFED-4919-C3443859EBDE}"/>
              </a:ext>
            </a:extLst>
          </p:cNvPr>
          <p:cNvSpPr txBox="1"/>
          <p:nvPr/>
        </p:nvSpPr>
        <p:spPr>
          <a:xfrm>
            <a:off x="5669703" y="3684244"/>
            <a:ext cx="3660725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〮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제시한 아이디어와 발견한 문제와의 연관성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〮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아이디어가 구체화되기 위해 필요한 요건 및 절차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〮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아이디어가 현장에 적용될 때 예상되는 기대효과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F4DBC3-0B61-ED16-9101-19EA730FB1C0}"/>
              </a:ext>
            </a:extLst>
          </p:cNvPr>
          <p:cNvSpPr txBox="1"/>
          <p:nvPr/>
        </p:nvSpPr>
        <p:spPr>
          <a:xfrm>
            <a:off x="6683326" y="5359240"/>
            <a:ext cx="4139608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</a:t>
            </a:r>
            <a:r>
              <a:rPr lang="ko-KR" altLang="en-US" sz="14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구성원별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역할 배분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</a:rPr>
              <a:t>〮 </a:t>
            </a:r>
            <a:r>
              <a:rPr lang="ko-KR" altLang="en-US" sz="1400" b="1" dirty="0" err="1">
                <a:latin typeface="맑은 고딕" panose="020B0503020000020004" pitchFamily="50" charset="-127"/>
              </a:rPr>
              <a:t>구성원별</a:t>
            </a:r>
            <a:r>
              <a:rPr lang="ko-KR" altLang="en-US" sz="1400" b="1" dirty="0">
                <a:latin typeface="맑은 고딕" panose="020B0503020000020004" pitchFamily="50" charset="-127"/>
              </a:rPr>
              <a:t> 활동 내용 및 </a:t>
            </a:r>
            <a:r>
              <a:rPr lang="ko-KR" altLang="en-US" sz="1400" b="1" dirty="0" err="1">
                <a:latin typeface="맑은 고딕" panose="020B0503020000020004" pitchFamily="50" charset="-127"/>
              </a:rPr>
              <a:t>기여사항</a:t>
            </a:r>
            <a:endParaRPr lang="en-US" altLang="ko-KR" sz="1400" b="1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</a:rPr>
              <a:t>〮 </a:t>
            </a:r>
            <a:r>
              <a:rPr lang="ko-KR" altLang="en-US" sz="1400" b="1" dirty="0">
                <a:latin typeface="맑은 고딕" panose="020B0503020000020004" pitchFamily="50" charset="-127"/>
              </a:rPr>
              <a:t>팀 협업 우수 사례 및 에피소드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F6B41-BD8D-8851-9B25-8D1F3F797092}"/>
              </a:ext>
            </a:extLst>
          </p:cNvPr>
          <p:cNvSpPr txBox="1"/>
          <p:nvPr/>
        </p:nvSpPr>
        <p:spPr>
          <a:xfrm>
            <a:off x="2451820" y="4874845"/>
            <a:ext cx="275372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Ⅳ. </a:t>
            </a:r>
            <a:r>
              <a:rPr lang="ko-KR" altLang="en-US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ko-KR" altLang="en-US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B0C11-AA03-17FB-63D2-8A92BD04C218}"/>
              </a:ext>
            </a:extLst>
          </p:cNvPr>
          <p:cNvSpPr txBox="1"/>
          <p:nvPr/>
        </p:nvSpPr>
        <p:spPr>
          <a:xfrm>
            <a:off x="2750461" y="5490134"/>
            <a:ext cx="317724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데이터를 활용하여 도출한 결과물 개요 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프로토타입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등 구현 과정 및 구현 결과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EF6B41-BD8D-8851-9B25-8D1F3F797092}"/>
              </a:ext>
            </a:extLst>
          </p:cNvPr>
          <p:cNvSpPr txBox="1"/>
          <p:nvPr/>
        </p:nvSpPr>
        <p:spPr>
          <a:xfrm>
            <a:off x="9276348" y="3055583"/>
            <a:ext cx="275372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Ⅲ. </a:t>
            </a:r>
            <a:r>
              <a:rPr lang="ko-KR" altLang="en-US" sz="2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</a:t>
            </a:r>
            <a:endParaRPr lang="ko-KR" altLang="en-US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EB0C11-AA03-17FB-63D2-8A92BD04C218}"/>
              </a:ext>
            </a:extLst>
          </p:cNvPr>
          <p:cNvSpPr txBox="1"/>
          <p:nvPr/>
        </p:nvSpPr>
        <p:spPr>
          <a:xfrm>
            <a:off x="9602820" y="3707477"/>
            <a:ext cx="242165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구현에 활용한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개요 및 데이터 선별 목적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선별 및 수집</a:t>
            </a: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가공 처리 </a:t>
            </a:r>
            <a:endParaRPr lang="en-US" altLang="ko-KR" sz="14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</a:t>
            </a:r>
            <a:r>
              <a:rPr lang="ko-KR" altLang="en-US" sz="14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과정 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1E0407-DE25-9671-AD14-D1197CE4082E}"/>
              </a:ext>
            </a:extLst>
          </p:cNvPr>
          <p:cNvSpPr txBox="1"/>
          <p:nvPr/>
        </p:nvSpPr>
        <p:spPr>
          <a:xfrm>
            <a:off x="2750461" y="1278190"/>
            <a:ext cx="9086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rgbClr val="FF0000"/>
                </a:solidFill>
              </a:rPr>
              <a:t>안내사항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자료 제작 시 삭제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600" b="1" i="1" dirty="0">
              <a:solidFill>
                <a:srgbClr val="FF0000"/>
              </a:solidFill>
            </a:endParaRPr>
          </a:p>
          <a:p>
            <a:r>
              <a:rPr lang="en-US" altLang="ko-KR" sz="1600" b="1" i="1" dirty="0">
                <a:solidFill>
                  <a:srgbClr val="FF0000"/>
                </a:solidFill>
              </a:rPr>
              <a:t> - </a:t>
            </a:r>
            <a:r>
              <a:rPr lang="ko-KR" altLang="en-US" sz="1600" b="1" i="1" dirty="0" err="1">
                <a:solidFill>
                  <a:srgbClr val="FF0000"/>
                </a:solidFill>
              </a:rPr>
              <a:t>발표자료는</a:t>
            </a:r>
            <a:r>
              <a:rPr lang="ko-KR" altLang="en-US" sz="1600" b="1" i="1" dirty="0">
                <a:solidFill>
                  <a:srgbClr val="FF0000"/>
                </a:solidFill>
              </a:rPr>
              <a:t> 제시된 목차 및 세부내용에 맞추어 작성</a:t>
            </a:r>
            <a:r>
              <a:rPr lang="en-US" altLang="ko-KR" sz="1600" b="1" i="1" dirty="0">
                <a:solidFill>
                  <a:srgbClr val="FF0000"/>
                </a:solidFill>
              </a:rPr>
              <a:t>(</a:t>
            </a:r>
            <a:r>
              <a:rPr lang="ko-KR" altLang="en-US" sz="1600" b="1" i="1" dirty="0">
                <a:solidFill>
                  <a:srgbClr val="FF0000"/>
                </a:solidFill>
              </a:rPr>
              <a:t>분량 제한 없음</a:t>
            </a:r>
            <a:r>
              <a:rPr lang="en-US" altLang="ko-KR" sz="1600" b="1" i="1" dirty="0">
                <a:solidFill>
                  <a:srgbClr val="FF0000"/>
                </a:solidFill>
              </a:rPr>
              <a:t>, </a:t>
            </a:r>
            <a:r>
              <a:rPr lang="ko-KR" altLang="en-US" sz="1600" b="1" i="1" dirty="0">
                <a:solidFill>
                  <a:srgbClr val="FF0000"/>
                </a:solidFill>
              </a:rPr>
              <a:t>단 발표 시간 준수</a:t>
            </a:r>
            <a:r>
              <a:rPr lang="en-US" altLang="ko-KR" sz="1600" b="1" i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600" b="1" i="1" dirty="0">
                <a:solidFill>
                  <a:srgbClr val="FF0000"/>
                </a:solidFill>
              </a:rPr>
              <a:t> - </a:t>
            </a:r>
            <a:r>
              <a:rPr lang="ko-KR" altLang="en-US" sz="1600" b="1" i="1" dirty="0">
                <a:solidFill>
                  <a:srgbClr val="FF0000"/>
                </a:solidFill>
              </a:rPr>
              <a:t>제시하는 아이디어 및 인공지능 모델의 우수성을 설명하기 위해 필요한</a:t>
            </a:r>
            <a:endParaRPr lang="en-US" altLang="ko-KR" sz="1600" b="1" i="1" dirty="0">
              <a:solidFill>
                <a:srgbClr val="FF0000"/>
              </a:solidFill>
            </a:endParaRPr>
          </a:p>
          <a:p>
            <a:r>
              <a:rPr lang="en-US" altLang="ko-KR" sz="1600" b="1" i="1" dirty="0">
                <a:solidFill>
                  <a:srgbClr val="FF0000"/>
                </a:solidFill>
              </a:rPr>
              <a:t>   </a:t>
            </a:r>
            <a:r>
              <a:rPr lang="ko-KR" altLang="en-US" sz="1600" b="1" i="1" dirty="0">
                <a:solidFill>
                  <a:srgbClr val="FF0000"/>
                </a:solidFill>
              </a:rPr>
              <a:t>추가 내용을 목차에 추가하여 작성 가능</a:t>
            </a:r>
            <a:endParaRPr lang="en-US" altLang="ko-KR" sz="1600" b="1" i="1" dirty="0">
              <a:solidFill>
                <a:srgbClr val="FF0000"/>
              </a:solidFill>
            </a:endParaRPr>
          </a:p>
          <a:p>
            <a:r>
              <a:rPr lang="en-US" altLang="ko-KR" sz="1600" b="1" i="1" dirty="0">
                <a:solidFill>
                  <a:srgbClr val="FF0000"/>
                </a:solidFill>
              </a:rPr>
              <a:t> - </a:t>
            </a:r>
            <a:r>
              <a:rPr lang="ko-KR" altLang="en-US" sz="1600" b="1" i="1" dirty="0" err="1">
                <a:solidFill>
                  <a:srgbClr val="FF0000"/>
                </a:solidFill>
              </a:rPr>
              <a:t>소속학교</a:t>
            </a:r>
            <a:r>
              <a:rPr lang="ko-KR" altLang="en-US" sz="1600" b="1" i="1" dirty="0">
                <a:solidFill>
                  <a:srgbClr val="FF0000"/>
                </a:solidFill>
              </a:rPr>
              <a:t> 및 병원 등 블라인드 위배 사항을 인지할 수 있는 로고</a:t>
            </a:r>
            <a:r>
              <a:rPr lang="en-US" altLang="ko-KR" sz="1600" b="1" i="1" dirty="0">
                <a:solidFill>
                  <a:srgbClr val="FF0000"/>
                </a:solidFill>
              </a:rPr>
              <a:t>, </a:t>
            </a:r>
            <a:r>
              <a:rPr lang="ko-KR" altLang="en-US" sz="1600" b="1" i="1" dirty="0">
                <a:solidFill>
                  <a:srgbClr val="FF0000"/>
                </a:solidFill>
              </a:rPr>
              <a:t>사진 등 활용 불가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FF943-14B8-738A-0112-237496116E5B}"/>
              </a:ext>
            </a:extLst>
          </p:cNvPr>
          <p:cNvSpPr/>
          <p:nvPr/>
        </p:nvSpPr>
        <p:spPr>
          <a:xfrm>
            <a:off x="0" y="326662"/>
            <a:ext cx="1731524" cy="3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00F3AD-6A93-56B8-20F2-683413E582F0}"/>
              </a:ext>
            </a:extLst>
          </p:cNvPr>
          <p:cNvSpPr/>
          <p:nvPr/>
        </p:nvSpPr>
        <p:spPr>
          <a:xfrm>
            <a:off x="393832" y="1881835"/>
            <a:ext cx="1731524" cy="3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트랙 </a:t>
            </a:r>
            <a:r>
              <a:rPr lang="en-US" altLang="ko-KR" sz="44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4400" dirty="0">
              <a:solidFill>
                <a:schemeClr val="tx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7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20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523086" y="1100291"/>
            <a:ext cx="1627881" cy="86359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1A9B0C1-FDE8-44D0-BFE2-A41DFD813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5276E82-8BFF-435C-892D-2DE5220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8818" y="7411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38C43A-3E0E-41A3-8E34-BD669FC14A4F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8E566E-CB99-4543-AA78-E3B0D4CF5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591" y="824687"/>
            <a:ext cx="12906074" cy="52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13014032" descr="EMB00003e30b8ea">
            <a:extLst>
              <a:ext uri="{FF2B5EF4-FFF2-40B4-BE49-F238E27FC236}">
                <a16:creationId xmlns:a16="http://schemas.microsoft.com/office/drawing/2014/main" id="{7B1EE2AA-6E39-4B39-BED3-4F6EC217E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92" y="1281888"/>
            <a:ext cx="4098325" cy="319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BBDEC5E-AB36-4C3E-B97B-292DFA9CA47A}"/>
              </a:ext>
            </a:extLst>
          </p:cNvPr>
          <p:cNvSpPr/>
          <p:nvPr/>
        </p:nvSpPr>
        <p:spPr>
          <a:xfrm>
            <a:off x="9111182" y="1274210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(Head &amp; Neck)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9A1A1EB-8EFC-491C-97E5-3C143D36B4A4}"/>
              </a:ext>
            </a:extLst>
          </p:cNvPr>
          <p:cNvSpPr/>
          <p:nvPr/>
        </p:nvSpPr>
        <p:spPr>
          <a:xfrm>
            <a:off x="9111182" y="1899277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팔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(arms)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9C2BF1C-0364-4197-95C9-6F6F6F54EAAE}"/>
              </a:ext>
            </a:extLst>
          </p:cNvPr>
          <p:cNvSpPr/>
          <p:nvPr/>
        </p:nvSpPr>
        <p:spPr>
          <a:xfrm>
            <a:off x="9095572" y="2566502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다리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(legs)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5A582D-B895-472A-BF5A-45F342C264AE}"/>
              </a:ext>
            </a:extLst>
          </p:cNvPr>
          <p:cNvSpPr/>
          <p:nvPr/>
        </p:nvSpPr>
        <p:spPr>
          <a:xfrm>
            <a:off x="9095572" y="3249945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몸통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(torso)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085DD1D-1F72-4EDC-92C2-D0928B6EDC58}"/>
              </a:ext>
            </a:extLst>
          </p:cNvPr>
          <p:cNvSpPr/>
          <p:nvPr/>
        </p:nvSpPr>
        <p:spPr>
          <a:xfrm>
            <a:off x="9095572" y="3893383"/>
            <a:ext cx="24555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엉덩이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(buttocks)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755C57F-1677-488C-ADA4-5DD4CD8AC607}"/>
              </a:ext>
            </a:extLst>
          </p:cNvPr>
          <p:cNvSpPr/>
          <p:nvPr/>
        </p:nvSpPr>
        <p:spPr>
          <a:xfrm>
            <a:off x="4868226" y="4558388"/>
            <a:ext cx="2455548" cy="53848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특이적인 멍 모양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CB5049-34F5-454E-BCE6-237F2CB86C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04" r="2204"/>
          <a:stretch/>
        </p:blipFill>
        <p:spPr>
          <a:xfrm>
            <a:off x="4797945" y="5175655"/>
            <a:ext cx="1643066" cy="16430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367B7D3-91A8-4654-9DFB-E5122069D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3738" y="5167755"/>
            <a:ext cx="1845913" cy="16632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B3DAA1-8417-4ABD-B9FD-3AE5C920E4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25" t="5552" r="6207"/>
          <a:stretch/>
        </p:blipFill>
        <p:spPr>
          <a:xfrm>
            <a:off x="8540429" y="5152833"/>
            <a:ext cx="1684720" cy="165537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7E0B88-73B6-4535-88A6-9B29B2D3C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01173" y="5158255"/>
            <a:ext cx="1747324" cy="16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21256" y="1998407"/>
            <a:ext cx="1348071" cy="92143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804FE7-FCC6-4759-B5DC-1602BB3EE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AE0FA-6722-44D5-ACA0-D6FD2AC0828E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22190E-2D36-46C8-8B28-011EF8A42F4D}"/>
              </a:ext>
            </a:extLst>
          </p:cNvPr>
          <p:cNvSpPr/>
          <p:nvPr/>
        </p:nvSpPr>
        <p:spPr>
          <a:xfrm>
            <a:off x="4837478" y="1357207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연령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1D5A5C7-57FF-40A8-88C9-E9F153191B13}"/>
              </a:ext>
            </a:extLst>
          </p:cNvPr>
          <p:cNvSpPr/>
          <p:nvPr/>
        </p:nvSpPr>
        <p:spPr>
          <a:xfrm>
            <a:off x="6289577" y="1383583"/>
            <a:ext cx="5018889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발달 단계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와 관련된 중요한 정보를 제공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ADFD51-8605-47EB-B11F-6FBB2312E71F}"/>
              </a:ext>
            </a:extLst>
          </p:cNvPr>
          <p:cNvSpPr/>
          <p:nvPr/>
        </p:nvSpPr>
        <p:spPr>
          <a:xfrm>
            <a:off x="4840109" y="512682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성별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4094B8-C2DF-4642-9C92-CE23432B975D}"/>
              </a:ext>
            </a:extLst>
          </p:cNvPr>
          <p:cNvSpPr/>
          <p:nvPr/>
        </p:nvSpPr>
        <p:spPr>
          <a:xfrm>
            <a:off x="7728383" y="5122131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체중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CA9D173-0FAD-4448-A317-06811848743C}"/>
              </a:ext>
            </a:extLst>
          </p:cNvPr>
          <p:cNvSpPr/>
          <p:nvPr/>
        </p:nvSpPr>
        <p:spPr>
          <a:xfrm>
            <a:off x="6292208" y="5126820"/>
            <a:ext cx="12585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키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A4D80243-B723-4F17-9897-6CE7B654E099}"/>
              </a:ext>
            </a:extLst>
          </p:cNvPr>
          <p:cNvSpPr/>
          <p:nvPr/>
        </p:nvSpPr>
        <p:spPr>
          <a:xfrm>
            <a:off x="4840109" y="5608706"/>
            <a:ext cx="6806654" cy="32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아동의 </a:t>
            </a:r>
            <a:r>
              <a:rPr lang="ko-KR" altLang="en-US" b="1" kern="0" dirty="0">
                <a:solidFill>
                  <a:srgbClr val="FF0000"/>
                </a:solidFill>
                <a:ea typeface="한양중고딕"/>
              </a:rPr>
              <a:t>성장 발달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을 분석하고 영양실조 등의 학대 징후 파악 가능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940B23-8B8C-4332-AC99-9236B544B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02" y="1883563"/>
            <a:ext cx="2078092" cy="2078092"/>
          </a:xfrm>
          <a:prstGeom prst="rect">
            <a:avLst/>
          </a:prstGeom>
        </p:spPr>
      </p:pic>
      <p:sp>
        <p:nvSpPr>
          <p:cNvPr id="23" name="Text 6">
            <a:extLst>
              <a:ext uri="{FF2B5EF4-FFF2-40B4-BE49-F238E27FC236}">
                <a16:creationId xmlns:a16="http://schemas.microsoft.com/office/drawing/2014/main" id="{77DFD070-68AB-4B5E-9481-C2B9D594AFFF}"/>
              </a:ext>
            </a:extLst>
          </p:cNvPr>
          <p:cNvSpPr/>
          <p:nvPr/>
        </p:nvSpPr>
        <p:spPr>
          <a:xfrm>
            <a:off x="6895193" y="3638038"/>
            <a:ext cx="1258522" cy="33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남아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A8E7A830-FC50-425F-866F-6D4FF67DAF16}"/>
              </a:ext>
            </a:extLst>
          </p:cNvPr>
          <p:cNvSpPr/>
          <p:nvPr/>
        </p:nvSpPr>
        <p:spPr>
          <a:xfrm>
            <a:off x="4902988" y="4093922"/>
            <a:ext cx="3473146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침대에 두고 잠시 나갔다 왔는데 돌아와보니 떨어져 있었어요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40CF45F-F65A-4B0E-89FE-7D64EB23D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33" y="1883563"/>
            <a:ext cx="2078092" cy="2078092"/>
          </a:xfrm>
          <a:prstGeom prst="rect">
            <a:avLst/>
          </a:prstGeom>
        </p:spPr>
      </p:pic>
      <p:sp>
        <p:nvSpPr>
          <p:cNvPr id="27" name="Text 6">
            <a:extLst>
              <a:ext uri="{FF2B5EF4-FFF2-40B4-BE49-F238E27FC236}">
                <a16:creationId xmlns:a16="http://schemas.microsoft.com/office/drawing/2014/main" id="{B09E8560-20CA-459C-81AD-3FDDB563AC49}"/>
              </a:ext>
            </a:extLst>
          </p:cNvPr>
          <p:cNvSpPr/>
          <p:nvPr/>
        </p:nvSpPr>
        <p:spPr>
          <a:xfrm>
            <a:off x="10848927" y="3634358"/>
            <a:ext cx="1343073" cy="389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10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개월 여아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C95C2847-3B57-46FC-A2B0-0047658336D4}"/>
              </a:ext>
            </a:extLst>
          </p:cNvPr>
          <p:cNvSpPr/>
          <p:nvPr/>
        </p:nvSpPr>
        <p:spPr>
          <a:xfrm>
            <a:off x="8743624" y="4080148"/>
            <a:ext cx="3295930" cy="68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“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아이가 수도꼭지에서 뜨거운 </a:t>
            </a:r>
            <a:endParaRPr lang="en-US" altLang="ko-KR" b="1" kern="0" dirty="0">
              <a:solidFill>
                <a:srgbClr val="000000"/>
              </a:solidFill>
              <a:ea typeface="한양중고딕"/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물을 틀어서 화상을 입었어요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.”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9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22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55204" y="3073087"/>
            <a:ext cx="2748069" cy="12807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4A2B8E5-9309-4315-A056-54098160D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0D2D5-DC69-4163-AEEF-A661CFEB8CF4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9EE477-679E-49FA-93D7-B7DB5DB4E6E1}"/>
              </a:ext>
            </a:extLst>
          </p:cNvPr>
          <p:cNvSpPr/>
          <p:nvPr/>
        </p:nvSpPr>
        <p:spPr>
          <a:xfrm>
            <a:off x="6936848" y="4231986"/>
            <a:ext cx="2072518" cy="55087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3200" b="1" dirty="0">
                <a:solidFill>
                  <a:schemeClr val="tx1"/>
                </a:solidFill>
              </a:rPr>
              <a:t>표정</a:t>
            </a:r>
            <a:r>
              <a:rPr lang="en-US" altLang="ko-KR" sz="3200" b="1" dirty="0">
                <a:solidFill>
                  <a:schemeClr val="tx1"/>
                </a:solidFill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</a:rPr>
              <a:t>영상</a:t>
            </a:r>
            <a:r>
              <a:rPr lang="en-US" altLang="ko-KR" sz="3200" b="1" dirty="0">
                <a:solidFill>
                  <a:schemeClr val="tx1"/>
                </a:solidFill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28A7DF-3704-446D-8015-306263508880}"/>
              </a:ext>
            </a:extLst>
          </p:cNvPr>
          <p:cNvSpPr/>
          <p:nvPr/>
        </p:nvSpPr>
        <p:spPr>
          <a:xfrm>
            <a:off x="9472076" y="4214932"/>
            <a:ext cx="2027962" cy="56815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발화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음성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31F705D-7C81-42FD-818A-F90FB2C2561B}"/>
              </a:ext>
            </a:extLst>
          </p:cNvPr>
          <p:cNvSpPr/>
          <p:nvPr/>
        </p:nvSpPr>
        <p:spPr>
          <a:xfrm rot="5400000">
            <a:off x="8898896" y="4924586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0834F7-AE9F-48E8-88F9-C790178E405F}"/>
              </a:ext>
            </a:extLst>
          </p:cNvPr>
          <p:cNvSpPr/>
          <p:nvPr/>
        </p:nvSpPr>
        <p:spPr>
          <a:xfrm>
            <a:off x="7107585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행복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25F00E-B182-47AE-9553-09A6729BBDD8}"/>
              </a:ext>
            </a:extLst>
          </p:cNvPr>
          <p:cNvSpPr/>
          <p:nvPr/>
        </p:nvSpPr>
        <p:spPr>
          <a:xfrm>
            <a:off x="8650556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슬픔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FE9519A-2B61-4939-94CC-8BA20B941BCE}"/>
              </a:ext>
            </a:extLst>
          </p:cNvPr>
          <p:cNvSpPr/>
          <p:nvPr/>
        </p:nvSpPr>
        <p:spPr>
          <a:xfrm>
            <a:off x="10193527" y="5764887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분노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FA22091-E943-4074-B19E-FC7A26ED5283}"/>
              </a:ext>
            </a:extLst>
          </p:cNvPr>
          <p:cNvSpPr/>
          <p:nvPr/>
        </p:nvSpPr>
        <p:spPr>
          <a:xfrm>
            <a:off x="7892940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놀라움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A1158EF-BD06-4A85-A990-6622EBAF9998}"/>
              </a:ext>
            </a:extLst>
          </p:cNvPr>
          <p:cNvSpPr/>
          <p:nvPr/>
        </p:nvSpPr>
        <p:spPr>
          <a:xfrm>
            <a:off x="9518722" y="6373174"/>
            <a:ext cx="1155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두려움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0BD7CE-0EA4-4627-8E9D-C772ABE37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88" y="1100868"/>
            <a:ext cx="1375059" cy="137505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049473-49A1-451C-A901-DAAF1CFC27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8" y="2794446"/>
            <a:ext cx="1353613" cy="13536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5F2F1B6-1BA3-4DBE-8A92-9E74330DB999}"/>
              </a:ext>
            </a:extLst>
          </p:cNvPr>
          <p:cNvSpPr/>
          <p:nvPr/>
        </p:nvSpPr>
        <p:spPr>
          <a:xfrm rot="7018551">
            <a:off x="8466861" y="253203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107C4AA-E365-43F8-92F9-6B55F247ACD6}"/>
              </a:ext>
            </a:extLst>
          </p:cNvPr>
          <p:cNvSpPr/>
          <p:nvPr/>
        </p:nvSpPr>
        <p:spPr>
          <a:xfrm rot="3988516">
            <a:off x="9697728" y="2541455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BD45827-30BC-4F0C-9707-AA8562C20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839182" y="2923523"/>
            <a:ext cx="1162159" cy="11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23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13640" y="4361561"/>
            <a:ext cx="3028624" cy="7403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0B1914-073B-4115-976B-9F7CEB4B3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4EECBA-05C3-44E6-B757-438FB36EBC9A}"/>
              </a:ext>
            </a:extLst>
          </p:cNvPr>
          <p:cNvSpPr/>
          <p:nvPr/>
        </p:nvSpPr>
        <p:spPr>
          <a:xfrm>
            <a:off x="5775766" y="1066801"/>
            <a:ext cx="6416233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0B0A9B-EBF5-4A57-9768-37B891A19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982" y="1261937"/>
            <a:ext cx="1925747" cy="1925747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2DAD6E3C-DCE6-46D1-920B-EDE323850ABE}"/>
              </a:ext>
            </a:extLst>
          </p:cNvPr>
          <p:cNvSpPr/>
          <p:nvPr/>
        </p:nvSpPr>
        <p:spPr>
          <a:xfrm>
            <a:off x="8004231" y="1802737"/>
            <a:ext cx="3531437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There is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no evidence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of fracture in the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right arm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F0C175EE-C2A0-445B-8E42-32FEA85A9DF7}"/>
              </a:ext>
            </a:extLst>
          </p:cNvPr>
          <p:cNvSpPr/>
          <p:nvPr/>
        </p:nvSpPr>
        <p:spPr>
          <a:xfrm>
            <a:off x="7991016" y="2766691"/>
            <a:ext cx="3531437" cy="2218209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Suspected splenic injury based on contour irregularity. The liver, kidneys, and other abdominal organs appear normal. </a:t>
            </a: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Fractures of the right ribs #9, 10 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are observed.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0D9E164-8D62-4822-929D-6550656D6319}"/>
              </a:ext>
            </a:extLst>
          </p:cNvPr>
          <p:cNvSpPr/>
          <p:nvPr/>
        </p:nvSpPr>
        <p:spPr>
          <a:xfrm>
            <a:off x="8271490" y="1231243"/>
            <a:ext cx="299398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부위별 골절의 개수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197A5-5EB9-4E64-8B80-03524FDE5D50}"/>
              </a:ext>
            </a:extLst>
          </p:cNvPr>
          <p:cNvSpPr/>
          <p:nvPr/>
        </p:nvSpPr>
        <p:spPr>
          <a:xfrm>
            <a:off x="6293142" y="5189164"/>
            <a:ext cx="5381479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부위 관계 없이 특정 골절 유형 감지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9BE2505B-0E27-4517-8E56-9CD755725730}"/>
              </a:ext>
            </a:extLst>
          </p:cNvPr>
          <p:cNvSpPr/>
          <p:nvPr/>
        </p:nvSpPr>
        <p:spPr>
          <a:xfrm>
            <a:off x="6681815" y="5733943"/>
            <a:ext cx="4827513" cy="754536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en-US" altLang="ko-KR" b="1" kern="0" dirty="0">
                <a:solidFill>
                  <a:srgbClr val="FF0000"/>
                </a:solidFill>
                <a:ea typeface="한양중고딕"/>
              </a:rPr>
              <a:t>Single metaphyseal/spiral fracture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 is noted in the right distal femur.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3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84FB64-84CC-4E3E-904B-FA2D630CE73A}"/>
              </a:ext>
            </a:extLst>
          </p:cNvPr>
          <p:cNvSpPr/>
          <p:nvPr/>
        </p:nvSpPr>
        <p:spPr>
          <a:xfrm>
            <a:off x="2608117" y="5164282"/>
            <a:ext cx="987959" cy="4626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FA5AAF-153E-496E-883A-7A6A4F1AD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072A79-4BF3-4592-AD4B-3210514AD83C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49B75D42-CC9F-4853-88C8-0DB2D52591AE}"/>
              </a:ext>
            </a:extLst>
          </p:cNvPr>
          <p:cNvSpPr/>
          <p:nvPr/>
        </p:nvSpPr>
        <p:spPr>
          <a:xfrm>
            <a:off x="5041801" y="1296723"/>
            <a:ext cx="6830635" cy="34005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en-US" altLang="ko-KR" sz="2000" b="1" dirty="0"/>
              <a:t>1) </a:t>
            </a:r>
            <a:r>
              <a:rPr lang="ko-KR" altLang="en-US" sz="2000" b="1" dirty="0"/>
              <a:t>환자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보호자가 주장하는 손상의 원인은 무엇인가요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2) </a:t>
            </a:r>
            <a:r>
              <a:rPr lang="ko-KR" altLang="en-US" sz="2000" b="1" dirty="0"/>
              <a:t>환자가 의식이 정상인가요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3) </a:t>
            </a:r>
            <a:r>
              <a:rPr lang="ko-KR" altLang="en-US" sz="2000" b="1" dirty="0"/>
              <a:t>현재 환자의 보호자는 누구인가요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4) </a:t>
            </a:r>
            <a:r>
              <a:rPr lang="ko-KR" altLang="en-US" sz="2000" b="1" dirty="0"/>
              <a:t>환자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보호자가 제시한 손상 원인을 아동학대의 원인으로 볼 수 있나요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5) </a:t>
            </a:r>
            <a:r>
              <a:rPr lang="ko-KR" altLang="en-US" sz="2000" b="1" dirty="0"/>
              <a:t>문진 내용과 신체 진찰에서 알게 된 내용이 일치하나요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6) </a:t>
            </a:r>
            <a:r>
              <a:rPr lang="ko-KR" altLang="en-US" sz="2000" b="1" dirty="0"/>
              <a:t>아이의 연령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발달 단계에서 일어날 수 있는 손상인가요</a:t>
            </a:r>
            <a:r>
              <a:rPr lang="en-US" altLang="ko-KR" sz="2000" b="1" dirty="0"/>
              <a:t>? </a:t>
            </a:r>
            <a:endParaRPr lang="ko-KR" altLang="en-US" sz="2000" b="1" dirty="0"/>
          </a:p>
          <a:p>
            <a:pPr fontAlgn="base"/>
            <a:r>
              <a:rPr lang="en-US" altLang="ko-KR" sz="2000" b="1" dirty="0"/>
              <a:t>7) </a:t>
            </a:r>
            <a:r>
              <a:rPr lang="ko-KR" altLang="en-US" sz="2000" b="1" dirty="0"/>
              <a:t>병원의 내원이 적절한 이유 없이 지체되었나요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8) </a:t>
            </a:r>
            <a:r>
              <a:rPr lang="ko-KR" altLang="en-US" sz="2000" b="1" dirty="0"/>
              <a:t>환자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보호자의 진술이 일치하나요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9) </a:t>
            </a:r>
            <a:r>
              <a:rPr lang="ko-KR" altLang="en-US" sz="2000" b="1" dirty="0"/>
              <a:t>환자의 의복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청결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영양상태가 눈에 띄게 불량한가요</a:t>
            </a:r>
            <a:r>
              <a:rPr lang="en-US" altLang="ko-KR" sz="2000" b="1" dirty="0"/>
              <a:t>? </a:t>
            </a:r>
          </a:p>
          <a:p>
            <a:pPr fontAlgn="base"/>
            <a:r>
              <a:rPr lang="en-US" altLang="ko-KR" sz="2000" b="1" dirty="0"/>
              <a:t>10) </a:t>
            </a:r>
            <a:r>
              <a:rPr lang="ko-KR" altLang="en-US" sz="2000" b="1" dirty="0"/>
              <a:t>환자와 보호자와의 관계가 적절해 보이지 않나요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0D146C-DBB0-4433-921B-C8E4909B11B3}"/>
              </a:ext>
            </a:extLst>
          </p:cNvPr>
          <p:cNvSpPr/>
          <p:nvPr/>
        </p:nvSpPr>
        <p:spPr>
          <a:xfrm>
            <a:off x="5028897" y="5530861"/>
            <a:ext cx="692304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b="1" dirty="0">
                <a:solidFill>
                  <a:schemeClr val="tx1"/>
                </a:solidFill>
              </a:rPr>
              <a:t>간단한 문답을 사용해 </a:t>
            </a:r>
            <a:r>
              <a:rPr lang="ko-KR" altLang="en-US" sz="2400" b="1" dirty="0">
                <a:solidFill>
                  <a:srgbClr val="FF0000"/>
                </a:solidFill>
              </a:rPr>
              <a:t>워크플로우 최소화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DDB07DB-05A9-4A85-AC4C-8F1EF9B76803}"/>
              </a:ext>
            </a:extLst>
          </p:cNvPr>
          <p:cNvSpPr/>
          <p:nvPr/>
        </p:nvSpPr>
        <p:spPr>
          <a:xfrm>
            <a:off x="4991595" y="6029141"/>
            <a:ext cx="6923049" cy="7139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</a:rPr>
              <a:t>EMR</a:t>
            </a:r>
            <a:r>
              <a:rPr lang="ko-KR" altLang="en-US" sz="2400" b="1" dirty="0">
                <a:solidFill>
                  <a:schemeClr val="tx1"/>
                </a:solidFill>
              </a:rPr>
              <a:t> 기록을 작성하는 수고를 덜어주어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 algn="ctr"/>
            <a:r>
              <a:rPr lang="ko-KR" altLang="en-US" sz="2400" b="1" dirty="0">
                <a:solidFill>
                  <a:srgbClr val="FF0000"/>
                </a:solidFill>
              </a:rPr>
              <a:t>진료 편의 증가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E7B1373-F8B3-4CD2-A27D-7A48DC13F7DF}"/>
              </a:ext>
            </a:extLst>
          </p:cNvPr>
          <p:cNvSpPr/>
          <p:nvPr/>
        </p:nvSpPr>
        <p:spPr>
          <a:xfrm rot="5400000">
            <a:off x="8193695" y="4789244"/>
            <a:ext cx="626977" cy="6111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B110FB-BD00-4D82-8F68-597335F56054}"/>
              </a:ext>
            </a:extLst>
          </p:cNvPr>
          <p:cNvSpPr/>
          <p:nvPr/>
        </p:nvSpPr>
        <p:spPr>
          <a:xfrm>
            <a:off x="4714240" y="1066801"/>
            <a:ext cx="7477760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3F8507-4D16-4D73-BD7D-89C0A77E5991}"/>
              </a:ext>
            </a:extLst>
          </p:cNvPr>
          <p:cNvSpPr/>
          <p:nvPr/>
        </p:nvSpPr>
        <p:spPr>
          <a:xfrm>
            <a:off x="2608116" y="5626887"/>
            <a:ext cx="1756066" cy="12311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A823A4-9CF6-462C-ACFC-E425EE05F1DD}"/>
              </a:ext>
            </a:extLst>
          </p:cNvPr>
          <p:cNvSpPr/>
          <p:nvPr/>
        </p:nvSpPr>
        <p:spPr>
          <a:xfrm>
            <a:off x="4872201" y="1110348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</a:rPr>
              <a:t>RBC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8C99C5-CF49-43BF-A48C-47B0F9CE7FCB}"/>
              </a:ext>
            </a:extLst>
          </p:cNvPr>
          <p:cNvSpPr/>
          <p:nvPr/>
        </p:nvSpPr>
        <p:spPr>
          <a:xfrm>
            <a:off x="4872201" y="1636091"/>
            <a:ext cx="1007738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WBC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4DC6E84-F143-4FCE-89EF-42EA58A62E50}"/>
              </a:ext>
            </a:extLst>
          </p:cNvPr>
          <p:cNvSpPr/>
          <p:nvPr/>
        </p:nvSpPr>
        <p:spPr>
          <a:xfrm>
            <a:off x="4872200" y="2113747"/>
            <a:ext cx="1369273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Platelet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89195D6-2FBE-478B-93C9-FBA4DD630AB6}"/>
              </a:ext>
            </a:extLst>
          </p:cNvPr>
          <p:cNvSpPr/>
          <p:nvPr/>
        </p:nvSpPr>
        <p:spPr>
          <a:xfrm>
            <a:off x="4872201" y="2614814"/>
            <a:ext cx="648924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Hb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4CD4B41-966E-4006-9DB0-62FE4FCB84B7}"/>
              </a:ext>
            </a:extLst>
          </p:cNvPr>
          <p:cNvSpPr/>
          <p:nvPr/>
        </p:nvSpPr>
        <p:spPr>
          <a:xfrm>
            <a:off x="4872200" y="3107245"/>
            <a:ext cx="136927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PT/INR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BDCFE30-D624-48A9-892C-41F74ECF46B6}"/>
              </a:ext>
            </a:extLst>
          </p:cNvPr>
          <p:cNvSpPr/>
          <p:nvPr/>
        </p:nvSpPr>
        <p:spPr>
          <a:xfrm>
            <a:off x="6362985" y="3107245"/>
            <a:ext cx="1129622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aPTT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6FD690A-347D-4D66-B312-6CA19AA0E2CA}"/>
              </a:ext>
            </a:extLst>
          </p:cNvPr>
          <p:cNvSpPr/>
          <p:nvPr/>
        </p:nvSpPr>
        <p:spPr>
          <a:xfrm>
            <a:off x="4872200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DBA449E-27DE-4736-82AB-20FD65C38CD5}"/>
              </a:ext>
            </a:extLst>
          </p:cNvPr>
          <p:cNvSpPr/>
          <p:nvPr/>
        </p:nvSpPr>
        <p:spPr>
          <a:xfrm>
            <a:off x="5856788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51BD45C-56BC-44C1-8108-D75A3B62A062}"/>
              </a:ext>
            </a:extLst>
          </p:cNvPr>
          <p:cNvSpPr/>
          <p:nvPr/>
        </p:nvSpPr>
        <p:spPr>
          <a:xfrm>
            <a:off x="6841376" y="3607630"/>
            <a:ext cx="857267" cy="3988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ALP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53AB788-1840-4EBD-AF96-FD1F2E0EE86E}"/>
              </a:ext>
            </a:extLst>
          </p:cNvPr>
          <p:cNvSpPr/>
          <p:nvPr/>
        </p:nvSpPr>
        <p:spPr>
          <a:xfrm>
            <a:off x="4895348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Na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FA2E410-8C14-4E80-A7FC-3328E3D0F701}"/>
              </a:ext>
            </a:extLst>
          </p:cNvPr>
          <p:cNvSpPr/>
          <p:nvPr/>
        </p:nvSpPr>
        <p:spPr>
          <a:xfrm>
            <a:off x="5868247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K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96F7BA7-2FC6-4BEF-91FD-3EAEB48E26E2}"/>
              </a:ext>
            </a:extLst>
          </p:cNvPr>
          <p:cNvSpPr/>
          <p:nvPr/>
        </p:nvSpPr>
        <p:spPr>
          <a:xfrm>
            <a:off x="6822498" y="4135774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55F63B5-545E-433D-8832-40BD9B37BDE2}"/>
              </a:ext>
            </a:extLst>
          </p:cNvPr>
          <p:cNvSpPr/>
          <p:nvPr/>
        </p:nvSpPr>
        <p:spPr>
          <a:xfrm>
            <a:off x="7776750" y="4139978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Ca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99A004B-9E8C-43CC-AD0D-3B6FC663328D}"/>
              </a:ext>
            </a:extLst>
          </p:cNvPr>
          <p:cNvSpPr/>
          <p:nvPr/>
        </p:nvSpPr>
        <p:spPr>
          <a:xfrm>
            <a:off x="8714924" y="4130822"/>
            <a:ext cx="85726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5B3ABA7C-7ABF-4ECA-B0C3-FC758A3774CF}"/>
              </a:ext>
            </a:extLst>
          </p:cNvPr>
          <p:cNvSpPr/>
          <p:nvPr/>
        </p:nvSpPr>
        <p:spPr>
          <a:xfrm>
            <a:off x="7825964" y="3128224"/>
            <a:ext cx="1655818" cy="356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혈액 응고 장애</a:t>
            </a: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400BE5B9-BB60-4B54-BAFC-022B5FAA6DE5}"/>
              </a:ext>
            </a:extLst>
          </p:cNvPr>
          <p:cNvSpPr/>
          <p:nvPr/>
        </p:nvSpPr>
        <p:spPr>
          <a:xfrm>
            <a:off x="7825964" y="3619926"/>
            <a:ext cx="2743200" cy="365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간 기능 및 손상 여부 평가</a:t>
            </a: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D455C5BB-59A1-468F-A6E9-2AE1C6E329C0}"/>
              </a:ext>
            </a:extLst>
          </p:cNvPr>
          <p:cNvSpPr/>
          <p:nvPr/>
        </p:nvSpPr>
        <p:spPr>
          <a:xfrm>
            <a:off x="9627289" y="4119794"/>
            <a:ext cx="2524681" cy="724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전해질 균형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골절 관련</a:t>
            </a:r>
            <a:r>
              <a:rPr lang="en-US" altLang="ko-KR" b="1" kern="0" dirty="0">
                <a:solidFill>
                  <a:srgbClr val="000000"/>
                </a:solidFill>
              </a:rPr>
              <a:t>,</a:t>
            </a:r>
            <a:endParaRPr lang="ko-KR" altLang="en-US" b="1" kern="0" dirty="0">
              <a:solidFill>
                <a:srgbClr val="000000"/>
              </a:solidFill>
            </a:endParaRPr>
          </a:p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신경 및 근육 기능 평가</a:t>
            </a:r>
            <a:r>
              <a:rPr lang="en-US" altLang="ko-KR" b="1" kern="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7A536EF-7C68-40B1-80D1-33F1F1DB0CEF}"/>
              </a:ext>
            </a:extLst>
          </p:cNvPr>
          <p:cNvSpPr/>
          <p:nvPr/>
        </p:nvSpPr>
        <p:spPr>
          <a:xfrm>
            <a:off x="4895348" y="4993629"/>
            <a:ext cx="2655214" cy="3413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25-hydroxy</a:t>
            </a:r>
            <a:r>
              <a:rPr lang="ko-KR" altLang="en-US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vit.D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12997FA0-D2F8-44B4-AE71-CA6745EAEB3A}"/>
              </a:ext>
            </a:extLst>
          </p:cNvPr>
          <p:cNvSpPr/>
          <p:nvPr/>
        </p:nvSpPr>
        <p:spPr>
          <a:xfrm>
            <a:off x="7634142" y="4972353"/>
            <a:ext cx="41544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뼈 건강 및 면역력 평가</a:t>
            </a:r>
            <a:r>
              <a:rPr lang="en-US" altLang="ko-KR" b="1" kern="0" dirty="0">
                <a:solidFill>
                  <a:srgbClr val="000000"/>
                </a:solidFill>
                <a:ea typeface="한양중고딕"/>
              </a:rPr>
              <a:t>,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골절 원인 파악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23DA131-50D7-4EB8-8D03-824B4CCED9C1}"/>
              </a:ext>
            </a:extLst>
          </p:cNvPr>
          <p:cNvSpPr/>
          <p:nvPr/>
        </p:nvSpPr>
        <p:spPr>
          <a:xfrm>
            <a:off x="4872200" y="5496636"/>
            <a:ext cx="2655214" cy="3413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Serum</a:t>
            </a:r>
            <a:r>
              <a:rPr lang="ko-KR" altLang="en-US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D7858F-B706-43A5-97F7-628978E5C3A2}"/>
              </a:ext>
            </a:extLst>
          </p:cNvPr>
          <p:cNvSpPr/>
          <p:nvPr/>
        </p:nvSpPr>
        <p:spPr>
          <a:xfrm>
            <a:off x="6829460" y="5926776"/>
            <a:ext cx="1779809" cy="3512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Transferrin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F228FC2-AACA-4D45-BCFE-7213B544EA50}"/>
              </a:ext>
            </a:extLst>
          </p:cNvPr>
          <p:cNvSpPr/>
          <p:nvPr/>
        </p:nvSpPr>
        <p:spPr>
          <a:xfrm>
            <a:off x="4862882" y="5908870"/>
            <a:ext cx="1907927" cy="3691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Prealbumin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0" name="Text 6">
            <a:extLst>
              <a:ext uri="{FF2B5EF4-FFF2-40B4-BE49-F238E27FC236}">
                <a16:creationId xmlns:a16="http://schemas.microsoft.com/office/drawing/2014/main" id="{5438402B-3A0A-4BDF-BFD3-B29254FF5472}"/>
              </a:ext>
            </a:extLst>
          </p:cNvPr>
          <p:cNvSpPr/>
          <p:nvPr/>
        </p:nvSpPr>
        <p:spPr>
          <a:xfrm>
            <a:off x="8678144" y="5739688"/>
            <a:ext cx="2372282" cy="319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</a:rPr>
              <a:t>간기능 평가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6F56201-C580-4618-8AB0-86F554C7D6F4}"/>
              </a:ext>
            </a:extLst>
          </p:cNvPr>
          <p:cNvSpPr/>
          <p:nvPr/>
        </p:nvSpPr>
        <p:spPr>
          <a:xfrm>
            <a:off x="4862710" y="6412876"/>
            <a:ext cx="1779809" cy="35128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Glucose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2" name="Text 6">
            <a:extLst>
              <a:ext uri="{FF2B5EF4-FFF2-40B4-BE49-F238E27FC236}">
                <a16:creationId xmlns:a16="http://schemas.microsoft.com/office/drawing/2014/main" id="{DA84B374-928C-461E-BEE0-470CFCF3D315}"/>
              </a:ext>
            </a:extLst>
          </p:cNvPr>
          <p:cNvSpPr/>
          <p:nvPr/>
        </p:nvSpPr>
        <p:spPr>
          <a:xfrm>
            <a:off x="6743621" y="6413786"/>
            <a:ext cx="2715518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</a:rPr>
              <a:t>당뇨 및 에너지 대사 상태</a:t>
            </a:r>
          </a:p>
        </p:txBody>
      </p:sp>
      <p:sp>
        <p:nvSpPr>
          <p:cNvPr id="53" name="Text 6">
            <a:extLst>
              <a:ext uri="{FF2B5EF4-FFF2-40B4-BE49-F238E27FC236}">
                <a16:creationId xmlns:a16="http://schemas.microsoft.com/office/drawing/2014/main" id="{17A77132-51D6-47D4-8533-8DE53AFFE015}"/>
              </a:ext>
            </a:extLst>
          </p:cNvPr>
          <p:cNvSpPr/>
          <p:nvPr/>
        </p:nvSpPr>
        <p:spPr>
          <a:xfrm>
            <a:off x="6362985" y="1153266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혈액 생성 장애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4" name="Text 6">
            <a:extLst>
              <a:ext uri="{FF2B5EF4-FFF2-40B4-BE49-F238E27FC236}">
                <a16:creationId xmlns:a16="http://schemas.microsoft.com/office/drawing/2014/main" id="{949E4FBE-84CB-4C4E-8179-B2813BA5BBD9}"/>
              </a:ext>
            </a:extLst>
          </p:cNvPr>
          <p:cNvSpPr/>
          <p:nvPr/>
        </p:nvSpPr>
        <p:spPr>
          <a:xfrm>
            <a:off x="6354804" y="1620989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면역 반응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염증 상태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  <p:sp>
        <p:nvSpPr>
          <p:cNvPr id="55" name="Text 6">
            <a:extLst>
              <a:ext uri="{FF2B5EF4-FFF2-40B4-BE49-F238E27FC236}">
                <a16:creationId xmlns:a16="http://schemas.microsoft.com/office/drawing/2014/main" id="{E3FCA6B8-1FCF-4C67-BB10-EF87B41AB3CE}"/>
              </a:ext>
            </a:extLst>
          </p:cNvPr>
          <p:cNvSpPr/>
          <p:nvPr/>
        </p:nvSpPr>
        <p:spPr>
          <a:xfrm>
            <a:off x="6354804" y="2152914"/>
            <a:ext cx="3841959" cy="299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b="1" dirty="0"/>
              <a:t>혈액 응고 기능</a:t>
            </a:r>
            <a:r>
              <a:rPr lang="en-US" altLang="ko-KR" b="1" dirty="0"/>
              <a:t>, </a:t>
            </a:r>
            <a:r>
              <a:rPr lang="ko-KR" altLang="en-US" b="1" dirty="0"/>
              <a:t>혈액 응고 장애</a:t>
            </a:r>
          </a:p>
        </p:txBody>
      </p:sp>
      <p:sp>
        <p:nvSpPr>
          <p:cNvPr id="56" name="Text 6">
            <a:extLst>
              <a:ext uri="{FF2B5EF4-FFF2-40B4-BE49-F238E27FC236}">
                <a16:creationId xmlns:a16="http://schemas.microsoft.com/office/drawing/2014/main" id="{7FF98278-AC2B-44F5-96EC-C30ED74A8118}"/>
              </a:ext>
            </a:extLst>
          </p:cNvPr>
          <p:cNvSpPr/>
          <p:nvPr/>
        </p:nvSpPr>
        <p:spPr>
          <a:xfrm>
            <a:off x="6342411" y="2615192"/>
            <a:ext cx="3841959" cy="351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algn="just" fontAlgn="base">
              <a:lnSpc>
                <a:spcPct val="130000"/>
              </a:lnSpc>
              <a:spcBef>
                <a:spcPts val="200"/>
              </a:spcBef>
            </a:pP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빈혈 여부</a:t>
            </a:r>
            <a:r>
              <a:rPr lang="en-US" altLang="ko-KR" b="1" kern="0" dirty="0">
                <a:solidFill>
                  <a:srgbClr val="000000"/>
                </a:solidFill>
                <a:latin typeface="한양중고딕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ea typeface="한양중고딕"/>
              </a:rPr>
              <a:t>영양 상태</a:t>
            </a:r>
            <a:endParaRPr lang="ko-KR" altLang="en-US" sz="14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1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6234544" y="1122198"/>
            <a:ext cx="924791" cy="52402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C1D0934-6A9C-4249-83E2-BC4355BBF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5CB587-34EE-42D4-B98B-4655193566A9}"/>
              </a:ext>
            </a:extLst>
          </p:cNvPr>
          <p:cNvSpPr/>
          <p:nvPr/>
        </p:nvSpPr>
        <p:spPr>
          <a:xfrm>
            <a:off x="0" y="1077919"/>
            <a:ext cx="5957457" cy="57912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2BE6C5-18D0-45CE-A94E-C6DBEAA6E31E}"/>
              </a:ext>
            </a:extLst>
          </p:cNvPr>
          <p:cNvSpPr/>
          <p:nvPr/>
        </p:nvSpPr>
        <p:spPr>
          <a:xfrm>
            <a:off x="936044" y="1519257"/>
            <a:ext cx="772647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>
                <a:solidFill>
                  <a:schemeClr val="tx1"/>
                </a:solidFill>
              </a:rPr>
              <a:t>멍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DB59D02-F42E-4EA2-88BE-49AD3A1F1A18}"/>
              </a:ext>
            </a:extLst>
          </p:cNvPr>
          <p:cNvSpPr/>
          <p:nvPr/>
        </p:nvSpPr>
        <p:spPr>
          <a:xfrm>
            <a:off x="936044" y="2273758"/>
            <a:ext cx="1461008" cy="3988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기본 의료 정보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5B31079-82DF-4B2C-9995-980D8CE9F12B}"/>
              </a:ext>
            </a:extLst>
          </p:cNvPr>
          <p:cNvSpPr/>
          <p:nvPr/>
        </p:nvSpPr>
        <p:spPr>
          <a:xfrm>
            <a:off x="936044" y="3028259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진료 음성 녹음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영상 촬영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9282CDA-4419-41B0-B3F5-09B964E199F3}"/>
              </a:ext>
            </a:extLst>
          </p:cNvPr>
          <p:cNvSpPr/>
          <p:nvPr/>
        </p:nvSpPr>
        <p:spPr>
          <a:xfrm>
            <a:off x="936044" y="3946683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X-ray 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판독문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22F3C73-127B-4CFD-89E9-FBA0B8B245B6}"/>
              </a:ext>
            </a:extLst>
          </p:cNvPr>
          <p:cNvSpPr/>
          <p:nvPr/>
        </p:nvSpPr>
        <p:spPr>
          <a:xfrm>
            <a:off x="936044" y="4835065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form</a:t>
            </a:r>
          </a:p>
          <a:p>
            <a:pPr lvl="0" algn="ctr"/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체크리스트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82A3F6-4AD5-4844-A3CC-F367BC9FDD41}"/>
              </a:ext>
            </a:extLst>
          </p:cNvPr>
          <p:cNvSpPr/>
          <p:nvPr/>
        </p:nvSpPr>
        <p:spPr>
          <a:xfrm>
            <a:off x="936044" y="5723447"/>
            <a:ext cx="1461008" cy="562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EMR </a:t>
            </a:r>
          </a:p>
          <a:p>
            <a:pPr lvl="0" algn="ctr"/>
            <a:r>
              <a:rPr lang="en-US" altLang="ko-KR" sz="14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Lab data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A5BE163-4EAB-458B-939B-C0418D67B677}"/>
              </a:ext>
            </a:extLst>
          </p:cNvPr>
          <p:cNvSpPr/>
          <p:nvPr/>
        </p:nvSpPr>
        <p:spPr>
          <a:xfrm>
            <a:off x="3188207" y="1521261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1*11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9DF1569-D984-49AC-B0F1-14255FC7485F}"/>
              </a:ext>
            </a:extLst>
          </p:cNvPr>
          <p:cNvSpPr/>
          <p:nvPr/>
        </p:nvSpPr>
        <p:spPr>
          <a:xfrm>
            <a:off x="3165335" y="2273758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1*4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D7CF1DF-7091-4F18-9110-D6E185AABA33}"/>
              </a:ext>
            </a:extLst>
          </p:cNvPr>
          <p:cNvSpPr/>
          <p:nvPr/>
        </p:nvSpPr>
        <p:spPr>
          <a:xfrm>
            <a:off x="3165335" y="4937027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8DA7EDD-9046-4A13-B94F-082CB1FA5107}"/>
              </a:ext>
            </a:extLst>
          </p:cNvPr>
          <p:cNvSpPr/>
          <p:nvPr/>
        </p:nvSpPr>
        <p:spPr>
          <a:xfrm>
            <a:off x="3165335" y="31200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1*5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C2E0AFB-8E71-4880-9675-F7DD4C842FEF}"/>
              </a:ext>
            </a:extLst>
          </p:cNvPr>
          <p:cNvSpPr/>
          <p:nvPr/>
        </p:nvSpPr>
        <p:spPr>
          <a:xfrm>
            <a:off x="3165335" y="4048645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CFF2A83-EE76-4869-B1FC-E4A206E80C2D}"/>
              </a:ext>
            </a:extLst>
          </p:cNvPr>
          <p:cNvSpPr/>
          <p:nvPr/>
        </p:nvSpPr>
        <p:spPr>
          <a:xfrm>
            <a:off x="3165335" y="5822186"/>
            <a:ext cx="1422466" cy="3588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b="1" dirty="0">
                <a:solidFill>
                  <a:schemeClr val="tx1"/>
                </a:solidFill>
              </a:rPr>
              <a:t>1*19 vector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8ACC853-6507-4AEE-A7CB-D64BD71BF4CF}"/>
              </a:ext>
            </a:extLst>
          </p:cNvPr>
          <p:cNvSpPr/>
          <p:nvPr/>
        </p:nvSpPr>
        <p:spPr>
          <a:xfrm>
            <a:off x="4682152" y="3388493"/>
            <a:ext cx="869243" cy="67753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27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CB4B59-EDA7-46DF-A0AF-E759AE605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88" y="1058901"/>
            <a:ext cx="12640298" cy="49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7321B5-43A9-4434-8562-61B77EE13D17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구체화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1226627-3731-4353-AA55-AE104BAA7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007" y="928270"/>
            <a:ext cx="15621038" cy="57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211935176" descr="EMB00003e30b8b9">
            <a:extLst>
              <a:ext uri="{FF2B5EF4-FFF2-40B4-BE49-F238E27FC236}">
                <a16:creationId xmlns:a16="http://schemas.microsoft.com/office/drawing/2014/main" id="{BA21CCDA-918A-4413-8915-CD6F8150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08" y="1137688"/>
            <a:ext cx="8787948" cy="57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E64FBB-B6B7-4F1C-8F6D-5473A8DF7084}"/>
              </a:ext>
            </a:extLst>
          </p:cNvPr>
          <p:cNvSpPr/>
          <p:nvPr/>
        </p:nvSpPr>
        <p:spPr>
          <a:xfrm>
            <a:off x="7606145" y="3282480"/>
            <a:ext cx="2909455" cy="14694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78F220-0537-4A71-A88B-435B93C66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18" y="1277946"/>
            <a:ext cx="1913194" cy="19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7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Mock data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5998C8-4C5C-4423-AB41-698A4D018F6E}"/>
              </a:ext>
            </a:extLst>
          </p:cNvPr>
          <p:cNvSpPr/>
          <p:nvPr/>
        </p:nvSpPr>
        <p:spPr>
          <a:xfrm>
            <a:off x="4880664" y="2013076"/>
            <a:ext cx="2567511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Case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30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2769D18-1982-4135-9EC2-44C7D4F65561}"/>
              </a:ext>
            </a:extLst>
          </p:cNvPr>
          <p:cNvSpPr/>
          <p:nvPr/>
        </p:nvSpPr>
        <p:spPr>
          <a:xfrm>
            <a:off x="3402102" y="3586385"/>
            <a:ext cx="2567511" cy="76146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True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200" b="1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15D13B-DA80-4ABA-8CE2-10A6CE3C4B42}"/>
              </a:ext>
            </a:extLst>
          </p:cNvPr>
          <p:cNvSpPr/>
          <p:nvPr/>
        </p:nvSpPr>
        <p:spPr>
          <a:xfrm>
            <a:off x="6233700" y="3586385"/>
            <a:ext cx="2567511" cy="7614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False 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C4450-F32B-47D2-9C91-F133CB34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0" y="2452133"/>
            <a:ext cx="1953734" cy="1953734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8A53BF76-6766-4D3C-ADE6-892254D6489C}"/>
              </a:ext>
            </a:extLst>
          </p:cNvPr>
          <p:cNvSpPr/>
          <p:nvPr/>
        </p:nvSpPr>
        <p:spPr>
          <a:xfrm>
            <a:off x="96049" y="4453554"/>
            <a:ext cx="3617937" cy="2144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인적사항</a:t>
            </a:r>
            <a:r>
              <a:rPr lang="en-US" altLang="ko-KR" sz="2000" b="1" dirty="0"/>
              <a:t>: 8</a:t>
            </a:r>
            <a:r>
              <a:rPr lang="ko-KR" altLang="en-US" sz="2000" b="1" dirty="0"/>
              <a:t>세 여아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몸무게</a:t>
            </a:r>
            <a:r>
              <a:rPr lang="en-US" altLang="ko-KR" sz="2000" b="1" dirty="0"/>
              <a:t>: 142.1cm/35.4kg</a:t>
            </a:r>
          </a:p>
          <a:p>
            <a:pPr fontAlgn="base"/>
            <a:r>
              <a:rPr lang="ko-KR" altLang="en-US" sz="2000" b="1" dirty="0"/>
              <a:t>주소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내원한 이유</a:t>
            </a:r>
            <a:r>
              <a:rPr lang="en-US" altLang="ko-KR" sz="2000" b="1" dirty="0"/>
              <a:t>): </a:t>
            </a:r>
            <a:r>
              <a:rPr lang="ko-KR" altLang="en-US" sz="2000" b="1" dirty="0"/>
              <a:t>아이가 철봉에서 놀다가 걸려서 배에 멍이 들었다고 내원함</a:t>
            </a:r>
            <a:r>
              <a:rPr lang="en-US" altLang="ko-KR" sz="2000" b="1" dirty="0"/>
              <a:t>.</a:t>
            </a:r>
          </a:p>
          <a:p>
            <a:pPr fontAlgn="base"/>
            <a:r>
              <a:rPr lang="ko-KR" altLang="en-US" sz="2000" b="1" dirty="0"/>
              <a:t>실제 부상 이유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엄마가 아이를 발로 세게 참</a:t>
            </a:r>
            <a:r>
              <a:rPr lang="en-US" altLang="ko-KR" sz="2000" b="1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473012-3E2E-47C5-B4E2-CC1792C3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97" y="2292581"/>
            <a:ext cx="1953734" cy="1953734"/>
          </a:xfrm>
          <a:prstGeom prst="rect">
            <a:avLst/>
          </a:prstGeom>
        </p:spPr>
      </p:pic>
      <p:sp>
        <p:nvSpPr>
          <p:cNvPr id="18" name="Text 6">
            <a:extLst>
              <a:ext uri="{FF2B5EF4-FFF2-40B4-BE49-F238E27FC236}">
                <a16:creationId xmlns:a16="http://schemas.microsoft.com/office/drawing/2014/main" id="{F987B559-0DA7-40EC-88F3-B4492E6A23DB}"/>
              </a:ext>
            </a:extLst>
          </p:cNvPr>
          <p:cNvSpPr/>
          <p:nvPr/>
        </p:nvSpPr>
        <p:spPr>
          <a:xfrm>
            <a:off x="8696779" y="4453554"/>
            <a:ext cx="3351718" cy="1264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인적사항</a:t>
            </a:r>
            <a:r>
              <a:rPr lang="en-US" altLang="ko-KR" sz="2000" b="1" dirty="0"/>
              <a:t>: 2</a:t>
            </a:r>
            <a:r>
              <a:rPr lang="ko-KR" altLang="en-US" sz="2000" b="1" dirty="0"/>
              <a:t>세 남아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키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몸무게</a:t>
            </a:r>
            <a:r>
              <a:rPr lang="en-US" altLang="ko-KR" sz="2000" b="1" dirty="0"/>
              <a:t>: 88cm/12kg</a:t>
            </a:r>
          </a:p>
          <a:p>
            <a:pPr fontAlgn="base"/>
            <a:r>
              <a:rPr lang="ko-KR" altLang="en-US" sz="2000" b="1" dirty="0"/>
              <a:t>주소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내원한 이유</a:t>
            </a:r>
            <a:r>
              <a:rPr lang="en-US" altLang="ko-KR" sz="2000" b="1" dirty="0"/>
              <a:t>): </a:t>
            </a:r>
            <a:r>
              <a:rPr lang="ko-KR" altLang="en-US" sz="2000" b="1" dirty="0"/>
              <a:t>넘어져서 </a:t>
            </a:r>
            <a:endParaRPr lang="en-US" altLang="ko-KR" sz="2000" b="1" dirty="0"/>
          </a:p>
          <a:p>
            <a:pPr fontAlgn="base"/>
            <a:r>
              <a:rPr lang="ko-KR" altLang="en-US" sz="2000" b="1" dirty="0"/>
              <a:t>머리에 큰 멍이 들어 내원함</a:t>
            </a:r>
            <a:r>
              <a:rPr lang="en-US" altLang="ko-KR" sz="2000" b="1" dirty="0"/>
              <a:t>.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81AC835-E0E4-4739-BCC9-B44E9E02BC42}"/>
              </a:ext>
            </a:extLst>
          </p:cNvPr>
          <p:cNvSpPr/>
          <p:nvPr/>
        </p:nvSpPr>
        <p:spPr>
          <a:xfrm rot="7121284">
            <a:off x="4983037" y="2902193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B11D14A-C3AD-4ACB-BA64-8A24356DFB19}"/>
              </a:ext>
            </a:extLst>
          </p:cNvPr>
          <p:cNvSpPr/>
          <p:nvPr/>
        </p:nvSpPr>
        <p:spPr>
          <a:xfrm rot="4136077">
            <a:off x="6519077" y="28648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627AE1E-F83D-40BA-9D41-4EEBD6A3A3B1}"/>
              </a:ext>
            </a:extLst>
          </p:cNvPr>
          <p:cNvSpPr/>
          <p:nvPr/>
        </p:nvSpPr>
        <p:spPr>
          <a:xfrm rot="5400000">
            <a:off x="5761195" y="4451649"/>
            <a:ext cx="677390" cy="634899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73FAA3B-47B7-4316-8E7A-A9E6A39F90FE}"/>
              </a:ext>
            </a:extLst>
          </p:cNvPr>
          <p:cNvSpPr/>
          <p:nvPr/>
        </p:nvSpPr>
        <p:spPr>
          <a:xfrm>
            <a:off x="4950758" y="5160019"/>
            <a:ext cx="2886113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Training 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3B2052-F3A4-4466-B969-1FF80B3FC883}"/>
              </a:ext>
            </a:extLst>
          </p:cNvPr>
          <p:cNvSpPr/>
          <p:nvPr/>
        </p:nvSpPr>
        <p:spPr>
          <a:xfrm>
            <a:off x="4950759" y="6026862"/>
            <a:ext cx="2886114" cy="76146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lang="en-US" altLang="ko-KR" sz="3200" b="1" dirty="0" err="1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rPr>
              <a:t>est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1033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29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표정과 발화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8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E703EB-78A0-85E7-1FA4-68956C45B7F8}"/>
              </a:ext>
            </a:extLst>
          </p:cNvPr>
          <p:cNvSpPr txBox="1"/>
          <p:nvPr/>
        </p:nvSpPr>
        <p:spPr>
          <a:xfrm>
            <a:off x="865762" y="1591322"/>
            <a:ext cx="4783519" cy="4628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발굴 배경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 구체화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III.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활용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IV.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진행 계획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VI. 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VII.</a:t>
            </a:r>
            <a:r>
              <a:rPr lang="ko-KR" altLang="en-US" sz="28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팀 활동 결과</a:t>
            </a:r>
            <a:endParaRPr lang="en-US" altLang="ko-KR" sz="28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85FF943-14B8-738A-0112-237496116E5B}"/>
              </a:ext>
            </a:extLst>
          </p:cNvPr>
          <p:cNvSpPr/>
          <p:nvPr/>
        </p:nvSpPr>
        <p:spPr>
          <a:xfrm>
            <a:off x="0" y="326662"/>
            <a:ext cx="1731524" cy="3911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5012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III.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데이터 활용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확보 방안</a:t>
            </a: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B485D93D-5D6D-4658-8400-9765EBDA4E44}"/>
              </a:ext>
            </a:extLst>
          </p:cNvPr>
          <p:cNvSpPr/>
          <p:nvPr/>
        </p:nvSpPr>
        <p:spPr>
          <a:xfrm>
            <a:off x="6023145" y="1066690"/>
            <a:ext cx="72855" cy="5900142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786C7A-6B29-48C2-9CF9-42D72AD43FF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65F594E-5149-4C55-B498-7A93A56F830B}"/>
              </a:ext>
            </a:extLst>
          </p:cNvPr>
          <p:cNvSpPr/>
          <p:nvPr/>
        </p:nvSpPr>
        <p:spPr>
          <a:xfrm>
            <a:off x="6540184" y="2234862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7CC00F-23B6-437A-A445-575D5965737F}"/>
              </a:ext>
            </a:extLst>
          </p:cNvPr>
          <p:cNvSpPr/>
          <p:nvPr/>
        </p:nvSpPr>
        <p:spPr>
          <a:xfrm>
            <a:off x="1017121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True label case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확보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B74BFC-7869-444F-860D-3F39EFC6901D}"/>
              </a:ext>
            </a:extLst>
          </p:cNvPr>
          <p:cNvSpPr/>
          <p:nvPr/>
        </p:nvSpPr>
        <p:spPr>
          <a:xfrm>
            <a:off x="7313516" y="2234862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표정 및 발화 데이터셋의 크기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B65A0EE-F75E-444E-86C3-D03F9B7F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66701"/>
              </p:ext>
            </p:extLst>
          </p:nvPr>
        </p:nvGraphicFramePr>
        <p:xfrm>
          <a:off x="255097" y="2960264"/>
          <a:ext cx="54396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440">
                  <a:extLst>
                    <a:ext uri="{9D8B030D-6E8A-4147-A177-3AD203B41FA5}">
                      <a16:colId xmlns:a16="http://schemas.microsoft.com/office/drawing/2014/main" val="189719647"/>
                    </a:ext>
                  </a:extLst>
                </a:gridCol>
                <a:gridCol w="4294208">
                  <a:extLst>
                    <a:ext uri="{9D8B030D-6E8A-4147-A177-3AD203B41FA5}">
                      <a16:colId xmlns:a16="http://schemas.microsoft.com/office/drawing/2014/main" val="123130067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응급실 내원 환자 중 아동학대 환자의 비율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4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미국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44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영국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1.4% ~ 6.5%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11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이탈리아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04607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082F942-28EE-4F84-B092-65440C67B1F2}"/>
              </a:ext>
            </a:extLst>
          </p:cNvPr>
          <p:cNvSpPr/>
          <p:nvPr/>
        </p:nvSpPr>
        <p:spPr>
          <a:xfrm>
            <a:off x="218246" y="4754912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5984C57B-3A4D-4BEB-8877-4FFB522EBB4A}"/>
              </a:ext>
            </a:extLst>
          </p:cNvPr>
          <p:cNvSpPr/>
          <p:nvPr/>
        </p:nvSpPr>
        <p:spPr>
          <a:xfrm>
            <a:off x="823454" y="4521542"/>
            <a:ext cx="4871290" cy="9286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국내 비율을 보수적으로 </a:t>
            </a:r>
            <a:r>
              <a:rPr lang="en-US" altLang="ko-KR" sz="2000" b="1" dirty="0">
                <a:solidFill>
                  <a:srgbClr val="FF0000"/>
                </a:solidFill>
              </a:rPr>
              <a:t>1%</a:t>
            </a:r>
            <a:r>
              <a:rPr lang="ko-KR" altLang="en-US" sz="2000" b="1" dirty="0"/>
              <a:t>로 잡으면</a:t>
            </a:r>
            <a:r>
              <a:rPr lang="en-US" altLang="ko-KR" sz="2000" b="1" dirty="0"/>
              <a:t>,</a:t>
            </a:r>
          </a:p>
          <a:p>
            <a:pPr fontAlgn="base"/>
            <a:r>
              <a:rPr lang="en-US" altLang="ko-KR" sz="2000" b="1" dirty="0"/>
              <a:t>100</a:t>
            </a:r>
            <a:r>
              <a:rPr lang="ko-KR" altLang="en-US" sz="2000" b="1" dirty="0"/>
              <a:t>개의 </a:t>
            </a:r>
            <a:r>
              <a:rPr lang="en-US" altLang="ko-KR" sz="2000" b="1" dirty="0"/>
              <a:t>True label</a:t>
            </a:r>
            <a:r>
              <a:rPr lang="ko-KR" altLang="en-US" sz="2000" b="1" dirty="0"/>
              <a:t>을 얻기 위해서</a:t>
            </a:r>
            <a:endParaRPr lang="en-US" altLang="ko-KR" sz="2000" b="1" dirty="0"/>
          </a:p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10,000</a:t>
            </a:r>
            <a:r>
              <a:rPr lang="ko-KR" altLang="en-US" sz="2000" b="1" dirty="0">
                <a:solidFill>
                  <a:srgbClr val="FF0000"/>
                </a:solidFill>
              </a:rPr>
              <a:t>개의 </a:t>
            </a:r>
            <a:r>
              <a:rPr lang="en-US" altLang="ko-KR" sz="2000" b="1" dirty="0">
                <a:solidFill>
                  <a:srgbClr val="FF0000"/>
                </a:solidFill>
              </a:rPr>
              <a:t>case</a:t>
            </a:r>
            <a:r>
              <a:rPr lang="ko-KR" altLang="en-US" sz="2000" b="1" dirty="0"/>
              <a:t>가 필요함</a:t>
            </a:r>
            <a:endParaRPr lang="en-US" altLang="ko-KR" sz="2000" b="1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78657C4-E49D-4CBF-96DE-0192E4B297E4}"/>
              </a:ext>
            </a:extLst>
          </p:cNvPr>
          <p:cNvSpPr/>
          <p:nvPr/>
        </p:nvSpPr>
        <p:spPr>
          <a:xfrm>
            <a:off x="218246" y="5900553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69BFB476-FFE0-4C41-A5D5-FC6498153BA1}"/>
              </a:ext>
            </a:extLst>
          </p:cNvPr>
          <p:cNvSpPr/>
          <p:nvPr/>
        </p:nvSpPr>
        <p:spPr>
          <a:xfrm>
            <a:off x="811656" y="5551284"/>
            <a:ext cx="4883088" cy="1221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국내 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개 소아전문응급의료 센터에서 연간 </a:t>
            </a:r>
            <a:r>
              <a:rPr lang="en-US" altLang="ko-KR" sz="2000" b="1" dirty="0"/>
              <a:t>5,800</a:t>
            </a:r>
            <a:r>
              <a:rPr lang="ko-KR" altLang="en-US" sz="2000" b="1" dirty="0"/>
              <a:t>여건의 </a:t>
            </a:r>
            <a:r>
              <a:rPr lang="ko-KR" altLang="en-US" sz="2000" b="1" dirty="0" err="1"/>
              <a:t>소아외상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case</a:t>
            </a:r>
            <a:r>
              <a:rPr lang="ko-KR" altLang="en-US" sz="2000" b="1" dirty="0"/>
              <a:t>가 내원하므로 </a:t>
            </a:r>
            <a:r>
              <a:rPr lang="ko-KR" altLang="en-US" sz="2000" b="1" dirty="0">
                <a:solidFill>
                  <a:srgbClr val="FF0000"/>
                </a:solidFill>
              </a:rPr>
              <a:t>약 </a:t>
            </a:r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r>
              <a:rPr lang="ko-KR" altLang="en-US" sz="2000" b="1" dirty="0">
                <a:solidFill>
                  <a:srgbClr val="FF0000"/>
                </a:solidFill>
              </a:rPr>
              <a:t>년 간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ko-KR" altLang="en-US" sz="2000" b="1" dirty="0">
                <a:solidFill>
                  <a:srgbClr val="FF0000"/>
                </a:solidFill>
              </a:rPr>
              <a:t>개소 혹은 일부 기관</a:t>
            </a:r>
            <a:r>
              <a:rPr lang="ko-KR" altLang="en-US" sz="2000" b="1" dirty="0"/>
              <a:t>을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/>
              <a:t>선정하여 </a:t>
            </a:r>
            <a:r>
              <a:rPr lang="en-US" altLang="ko-KR" sz="2000" b="1" dirty="0">
                <a:solidFill>
                  <a:srgbClr val="FF0000"/>
                </a:solidFill>
              </a:rPr>
              <a:t>4-5</a:t>
            </a:r>
            <a:r>
              <a:rPr lang="ko-KR" altLang="en-US" sz="2000" b="1" dirty="0">
                <a:solidFill>
                  <a:srgbClr val="FF0000"/>
                </a:solidFill>
              </a:rPr>
              <a:t>년</a:t>
            </a:r>
            <a:r>
              <a:rPr lang="ko-KR" altLang="en-US" sz="2000" b="1" dirty="0"/>
              <a:t> 간 필요한 데이터를 획득 가능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A9578-48AA-4AF0-B2FE-157C4309A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632" b="43052"/>
          <a:stretch/>
        </p:blipFill>
        <p:spPr>
          <a:xfrm>
            <a:off x="6395273" y="3429000"/>
            <a:ext cx="2598255" cy="109254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5256B27-F349-4141-A585-F5AF6A3A7ABE}"/>
              </a:ext>
            </a:extLst>
          </p:cNvPr>
          <p:cNvSpPr/>
          <p:nvPr/>
        </p:nvSpPr>
        <p:spPr>
          <a:xfrm>
            <a:off x="6777856" y="283389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Aff-Wild2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582AAF4-0635-4AAE-B60A-51D5B60EBEBF}"/>
              </a:ext>
            </a:extLst>
          </p:cNvPr>
          <p:cNvSpPr/>
          <p:nvPr/>
        </p:nvSpPr>
        <p:spPr>
          <a:xfrm>
            <a:off x="9768523" y="2831931"/>
            <a:ext cx="1816748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9BFB52-01C1-4704-87BF-BDBCBED1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682" y="3428999"/>
            <a:ext cx="2906815" cy="1086965"/>
          </a:xfrm>
          <a:prstGeom prst="rect">
            <a:avLst/>
          </a:prstGeom>
        </p:spPr>
      </p:pic>
      <p:sp>
        <p:nvSpPr>
          <p:cNvPr id="23" name="Text 6">
            <a:extLst>
              <a:ext uri="{FF2B5EF4-FFF2-40B4-BE49-F238E27FC236}">
                <a16:creationId xmlns:a16="http://schemas.microsoft.com/office/drawing/2014/main" id="{682F3AE9-75AB-4414-871A-FBA4969C325C}"/>
              </a:ext>
            </a:extLst>
          </p:cNvPr>
          <p:cNvSpPr/>
          <p:nvPr/>
        </p:nvSpPr>
        <p:spPr>
          <a:xfrm>
            <a:off x="6955296" y="4616543"/>
            <a:ext cx="1639308" cy="654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비디오 </a:t>
            </a:r>
            <a:r>
              <a:rPr lang="en-US" altLang="ko-KR" sz="2000" b="1" dirty="0"/>
              <a:t>260</a:t>
            </a:r>
            <a:r>
              <a:rPr lang="ko-KR" altLang="en-US" sz="2000" b="1" dirty="0"/>
              <a:t>개</a:t>
            </a:r>
            <a:endParaRPr lang="en-US" altLang="ko-KR" sz="2000" b="1" dirty="0"/>
          </a:p>
          <a:p>
            <a:pPr fontAlgn="base"/>
            <a:r>
              <a:rPr lang="en-US" altLang="ko-KR" sz="2000" b="1" dirty="0"/>
              <a:t>(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48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0289DCEA-D77F-4C35-811C-E83D0CBDF438}"/>
              </a:ext>
            </a:extLst>
          </p:cNvPr>
          <p:cNvSpPr/>
          <p:nvPr/>
        </p:nvSpPr>
        <p:spPr>
          <a:xfrm>
            <a:off x="9829588" y="4619864"/>
            <a:ext cx="1921174" cy="654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ko-KR" altLang="en-US" sz="2000" b="1" dirty="0"/>
              <a:t>비디오 </a:t>
            </a:r>
            <a:r>
              <a:rPr lang="en-US" altLang="ko-KR" sz="2000" b="1" dirty="0"/>
              <a:t>13,201</a:t>
            </a:r>
            <a:r>
              <a:rPr lang="ko-KR" altLang="en-US" sz="2000" b="1" dirty="0"/>
              <a:t>개</a:t>
            </a:r>
            <a:endParaRPr lang="en-US" altLang="ko-KR" sz="2000" b="1" dirty="0"/>
          </a:p>
          <a:p>
            <a:pPr fontAlgn="base"/>
            <a:r>
              <a:rPr lang="en-US" altLang="ko-KR" sz="2000" b="1" dirty="0"/>
              <a:t>(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36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71A6819-8087-4E0E-8419-870193EF33B9}"/>
              </a:ext>
            </a:extLst>
          </p:cNvPr>
          <p:cNvSpPr/>
          <p:nvPr/>
        </p:nvSpPr>
        <p:spPr>
          <a:xfrm rot="5400000">
            <a:off x="8853826" y="5219250"/>
            <a:ext cx="441008" cy="4619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0209CBD6-BB3A-4B9F-8513-A2BADCEB41D5}"/>
              </a:ext>
            </a:extLst>
          </p:cNvPr>
          <p:cNvSpPr/>
          <p:nvPr/>
        </p:nvSpPr>
        <p:spPr>
          <a:xfrm>
            <a:off x="7580856" y="5845582"/>
            <a:ext cx="3029432" cy="654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t"/>
          <a:lstStyle/>
          <a:p>
            <a:pPr fontAlgn="base"/>
            <a:r>
              <a:rPr lang="en-US" altLang="ko-KR" sz="2000" b="1" dirty="0">
                <a:solidFill>
                  <a:srgbClr val="FF0000"/>
                </a:solidFill>
              </a:rPr>
              <a:t>10</a:t>
            </a:r>
            <a:r>
              <a:rPr lang="ko-KR" altLang="en-US" sz="2000" b="1" dirty="0">
                <a:solidFill>
                  <a:srgbClr val="FF0000"/>
                </a:solidFill>
              </a:rPr>
              <a:t>초 길이 </a:t>
            </a:r>
            <a:r>
              <a:rPr lang="en-US" altLang="ko-KR" sz="2000" b="1" dirty="0">
                <a:solidFill>
                  <a:srgbClr val="FF0000"/>
                </a:solidFill>
              </a:rPr>
              <a:t>label 14,400</a:t>
            </a:r>
            <a:r>
              <a:rPr lang="ko-KR" altLang="en-US" sz="2000" b="1" dirty="0">
                <a:solidFill>
                  <a:srgbClr val="FF0000"/>
                </a:solidFill>
              </a:rPr>
              <a:t>개</a:t>
            </a:r>
            <a:endParaRPr lang="en-US" altLang="ko-KR" sz="2000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2000" b="1" dirty="0"/>
              <a:t>(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40</a:t>
            </a:r>
            <a:r>
              <a:rPr lang="ko-KR" altLang="en-US" sz="2000" b="1" dirty="0"/>
              <a:t>시간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94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IV.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시뮬레이션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hlinkClick r:id="rId3" action="ppaction://hlinkfile"/>
            <a:extLst>
              <a:ext uri="{FF2B5EF4-FFF2-40B4-BE49-F238E27FC236}">
                <a16:creationId xmlns:a16="http://schemas.microsoft.com/office/drawing/2014/main" id="{359A7E1D-56A9-4B9B-A7EC-5D787C392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93" y="1434517"/>
            <a:ext cx="4646414" cy="4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06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V.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수익 창출 방법</a:t>
            </a:r>
          </a:p>
        </p:txBody>
      </p:sp>
    </p:spTree>
    <p:extLst>
      <p:ext uri="{BB962C8B-B14F-4D97-AF65-F5344CB8AC3E}">
        <p14:creationId xmlns:p14="http://schemas.microsoft.com/office/powerpoint/2010/main" val="1468582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향후 확장 가능성</a:t>
            </a:r>
          </a:p>
        </p:txBody>
      </p:sp>
    </p:spTree>
    <p:extLst>
      <p:ext uri="{BB962C8B-B14F-4D97-AF65-F5344CB8AC3E}">
        <p14:creationId xmlns:p14="http://schemas.microsoft.com/office/powerpoint/2010/main" val="2393215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320FF-A5A2-4514-8028-3877A391F772}"/>
              </a:ext>
            </a:extLst>
          </p:cNvPr>
          <p:cNvSpPr txBox="1"/>
          <p:nvPr/>
        </p:nvSpPr>
        <p:spPr>
          <a:xfrm>
            <a:off x="255097" y="391441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V.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향후 진행 계획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954D270-00F7-44F3-8805-F76CC24D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175" y="106669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CFA3EC-F065-4FF2-9613-0DA294A5AA74}"/>
              </a:ext>
            </a:extLst>
          </p:cNvPr>
          <p:cNvSpPr/>
          <p:nvPr/>
        </p:nvSpPr>
        <p:spPr>
          <a:xfrm>
            <a:off x="143503" y="1280394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723F87-EFC8-4005-9B9A-C325F266E537}"/>
              </a:ext>
            </a:extLst>
          </p:cNvPr>
          <p:cNvSpPr/>
          <p:nvPr/>
        </p:nvSpPr>
        <p:spPr>
          <a:xfrm>
            <a:off x="926432" y="1280394"/>
            <a:ext cx="4768312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D229AE-5FCC-4D2E-A29A-CDAFAF2661C0}"/>
              </a:ext>
            </a:extLst>
          </p:cNvPr>
          <p:cNvSpPr/>
          <p:nvPr/>
        </p:nvSpPr>
        <p:spPr>
          <a:xfrm>
            <a:off x="255097" y="2236536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E360754-9BD9-4032-BE9A-E1D978A59D38}"/>
              </a:ext>
            </a:extLst>
          </p:cNvPr>
          <p:cNvSpPr/>
          <p:nvPr/>
        </p:nvSpPr>
        <p:spPr>
          <a:xfrm>
            <a:off x="6444961" y="2236536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9DEAD99-BF9E-4362-A9B1-F96495E35728}"/>
              </a:ext>
            </a:extLst>
          </p:cNvPr>
          <p:cNvSpPr/>
          <p:nvPr/>
        </p:nvSpPr>
        <p:spPr>
          <a:xfrm>
            <a:off x="1028430" y="2236536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훈련 데이터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E6892C-F811-4A34-9FB9-FAEE780D48BE}"/>
              </a:ext>
            </a:extLst>
          </p:cNvPr>
          <p:cNvSpPr/>
          <p:nvPr/>
        </p:nvSpPr>
        <p:spPr>
          <a:xfrm>
            <a:off x="7218294" y="2236536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사용 단계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23F669C-B815-4AF4-BB73-2EFA50247697}"/>
              </a:ext>
            </a:extLst>
          </p:cNvPr>
          <p:cNvSpPr/>
          <p:nvPr/>
        </p:nvSpPr>
        <p:spPr>
          <a:xfrm>
            <a:off x="6023145" y="1066690"/>
            <a:ext cx="72855" cy="5791310"/>
          </a:xfrm>
          <a:prstGeom prst="roundRect">
            <a:avLst>
              <a:gd name="adj" fmla="val 1064520"/>
            </a:avLst>
          </a:prstGeom>
          <a:solidFill>
            <a:srgbClr val="000000">
              <a:alpha val="8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328451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35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02724-3703-4CB8-8702-EB0CA6EA5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947" y="1163450"/>
            <a:ext cx="7380106" cy="55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37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VII.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 활동 결과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36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래픽 4" descr="남자 옆모습">
            <a:extLst>
              <a:ext uri="{FF2B5EF4-FFF2-40B4-BE49-F238E27FC236}">
                <a16:creationId xmlns:a16="http://schemas.microsoft.com/office/drawing/2014/main" id="{A63E0FDB-1B1A-4E78-84F1-08BC11E40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2583" y="1174210"/>
            <a:ext cx="1961148" cy="1961148"/>
          </a:xfrm>
          <a:prstGeom prst="rect">
            <a:avLst/>
          </a:prstGeom>
        </p:spPr>
      </p:pic>
      <p:pic>
        <p:nvPicPr>
          <p:cNvPr id="7" name="그래픽 6" descr="여성 프로필">
            <a:extLst>
              <a:ext uri="{FF2B5EF4-FFF2-40B4-BE49-F238E27FC236}">
                <a16:creationId xmlns:a16="http://schemas.microsoft.com/office/drawing/2014/main" id="{CC11CDC4-AF9E-4E5F-8DA1-B7205EB13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9520" y="1174210"/>
            <a:ext cx="1961148" cy="1961148"/>
          </a:xfrm>
          <a:prstGeom prst="rect">
            <a:avLst/>
          </a:prstGeom>
        </p:spPr>
      </p:pic>
      <p:pic>
        <p:nvPicPr>
          <p:cNvPr id="11" name="그래픽 10" descr="남자 옆모습">
            <a:extLst>
              <a:ext uri="{FF2B5EF4-FFF2-40B4-BE49-F238E27FC236}">
                <a16:creationId xmlns:a16="http://schemas.microsoft.com/office/drawing/2014/main" id="{6B82B5A5-9815-4658-A653-D0087B09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3255" y="3674843"/>
            <a:ext cx="1961148" cy="1961148"/>
          </a:xfrm>
          <a:prstGeom prst="rect">
            <a:avLst/>
          </a:prstGeom>
        </p:spPr>
      </p:pic>
      <p:pic>
        <p:nvPicPr>
          <p:cNvPr id="12" name="그래픽 11" descr="남자 옆모습">
            <a:extLst>
              <a:ext uri="{FF2B5EF4-FFF2-40B4-BE49-F238E27FC236}">
                <a16:creationId xmlns:a16="http://schemas.microsoft.com/office/drawing/2014/main" id="{10253E31-01AF-4B2D-931D-7C4C6201A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9311" y="1144862"/>
            <a:ext cx="1961148" cy="1961148"/>
          </a:xfrm>
          <a:prstGeom prst="rect">
            <a:avLst/>
          </a:prstGeom>
        </p:spPr>
      </p:pic>
      <p:pic>
        <p:nvPicPr>
          <p:cNvPr id="14" name="그래픽 13" descr="남자 옆모습">
            <a:extLst>
              <a:ext uri="{FF2B5EF4-FFF2-40B4-BE49-F238E27FC236}">
                <a16:creationId xmlns:a16="http://schemas.microsoft.com/office/drawing/2014/main" id="{C61F27D9-8715-40C6-8E8C-E0A640BE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1699" y="3633936"/>
            <a:ext cx="1961148" cy="1961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B5609-EE0A-401A-B7F4-9BCB2A15B2BD}"/>
              </a:ext>
            </a:extLst>
          </p:cNvPr>
          <p:cNvSpPr txBox="1"/>
          <p:nvPr/>
        </p:nvSpPr>
        <p:spPr>
          <a:xfrm>
            <a:off x="1221740" y="2990381"/>
            <a:ext cx="284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이재영</a:t>
            </a:r>
            <a:r>
              <a:rPr lang="en-US" altLang="ko-KR" dirty="0"/>
              <a:t>(</a:t>
            </a:r>
            <a:r>
              <a:rPr lang="ko-KR" altLang="en-US" dirty="0"/>
              <a:t>의과대학 </a:t>
            </a:r>
            <a:r>
              <a:rPr lang="en-US" altLang="ko-KR" dirty="0"/>
              <a:t>4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팀장</a:t>
            </a:r>
            <a:r>
              <a:rPr lang="en-US" altLang="ko-KR" dirty="0"/>
              <a:t>, </a:t>
            </a:r>
            <a:r>
              <a:rPr lang="ko-KR" altLang="en-US" dirty="0"/>
              <a:t>아이디어 제시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일정 총괄 및 조율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AI-SAFE Front &amp;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E8168D-ED5F-4501-843E-A3CB62BA4A62}"/>
              </a:ext>
            </a:extLst>
          </p:cNvPr>
          <p:cNvSpPr txBox="1"/>
          <p:nvPr/>
        </p:nvSpPr>
        <p:spPr>
          <a:xfrm>
            <a:off x="5154403" y="2950692"/>
            <a:ext cx="415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정영지</a:t>
            </a:r>
            <a:r>
              <a:rPr lang="en-US" altLang="ko-KR" dirty="0"/>
              <a:t>(</a:t>
            </a:r>
            <a:r>
              <a:rPr lang="ko-KR" altLang="en-US" dirty="0"/>
              <a:t>의과대학 </a:t>
            </a:r>
            <a:r>
              <a:rPr lang="en-US" altLang="ko-KR" dirty="0"/>
              <a:t>4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AI-SAFE Front &amp; Back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466BF-5D9F-48C7-83DA-E70A2E11ED76}"/>
              </a:ext>
            </a:extLst>
          </p:cNvPr>
          <p:cNvSpPr txBox="1"/>
          <p:nvPr/>
        </p:nvSpPr>
        <p:spPr>
          <a:xfrm>
            <a:off x="3078956" y="5597891"/>
            <a:ext cx="256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양지훈</a:t>
            </a:r>
            <a:r>
              <a:rPr lang="en-US" altLang="ko-KR" dirty="0"/>
              <a:t>(</a:t>
            </a:r>
            <a:r>
              <a:rPr lang="ko-KR" altLang="en-US" dirty="0"/>
              <a:t>의과대학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AI-SAFE 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4316A-7B46-475D-A6FD-1731A6B7EA2E}"/>
              </a:ext>
            </a:extLst>
          </p:cNvPr>
          <p:cNvSpPr txBox="1"/>
          <p:nvPr/>
        </p:nvSpPr>
        <p:spPr>
          <a:xfrm>
            <a:off x="7367990" y="559508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남신우</a:t>
            </a:r>
            <a:r>
              <a:rPr lang="en-US" altLang="ko-KR" dirty="0"/>
              <a:t>(</a:t>
            </a:r>
            <a:r>
              <a:rPr lang="ko-KR" altLang="en-US" dirty="0"/>
              <a:t>의과대학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AI-SAFE 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D0EE86-47AE-452B-B2AF-7EA6235DD994}"/>
              </a:ext>
            </a:extLst>
          </p:cNvPr>
          <p:cNvSpPr txBox="1"/>
          <p:nvPr/>
        </p:nvSpPr>
        <p:spPr>
          <a:xfrm>
            <a:off x="8912918" y="2909638"/>
            <a:ext cx="2593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신채범</a:t>
            </a:r>
            <a:r>
              <a:rPr lang="en-US" altLang="ko-KR" dirty="0"/>
              <a:t>(</a:t>
            </a:r>
            <a:r>
              <a:rPr lang="ko-KR" altLang="en-US" dirty="0"/>
              <a:t>의과대학 </a:t>
            </a:r>
            <a:r>
              <a:rPr lang="en-US" altLang="ko-KR" dirty="0"/>
              <a:t>3</a:t>
            </a:r>
            <a:r>
              <a:rPr lang="ko-KR" altLang="en-US" dirty="0"/>
              <a:t>학년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AI-SAFE Front &amp; Back</a:t>
            </a:r>
          </a:p>
        </p:txBody>
      </p:sp>
    </p:spTree>
    <p:extLst>
      <p:ext uri="{BB962C8B-B14F-4D97-AF65-F5344CB8AC3E}">
        <p14:creationId xmlns:p14="http://schemas.microsoft.com/office/powerpoint/2010/main" val="146924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C51841-DDBB-BDA8-60AE-67AA3A5B6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" y="0"/>
            <a:ext cx="1218866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58CEB3-5C6D-B6E8-EA34-F939CD5C89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76" y="3955191"/>
            <a:ext cx="694662" cy="6322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2F0EE9-5DB7-797C-F343-BE4B027E959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51" y="247531"/>
            <a:ext cx="1079260" cy="510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E82C68-D0EB-3EBE-B4A3-A72AE60652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24" y="1273618"/>
            <a:ext cx="1022572" cy="9042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B2B862-B8FF-7FE4-F438-41E5F2A99D2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9" y="1161421"/>
            <a:ext cx="1035939" cy="10328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7677BF-921B-0281-A256-4BA4F5ED98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94" y="3538400"/>
            <a:ext cx="842774" cy="10744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9F0861-467E-8A34-3CB8-BEB296D0A64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229">
            <a:off x="8262012" y="2341486"/>
            <a:ext cx="1404208" cy="1316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4197617" y="1725104"/>
            <a:ext cx="32881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endParaRPr lang="en-US" altLang="ko-KR" sz="3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3600" b="1" dirty="0">
                <a:solidFill>
                  <a:schemeClr val="bg1"/>
                </a:solidFill>
              </a:rPr>
              <a:t>.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16934"/>
              </p:ext>
            </p:extLst>
          </p:nvPr>
        </p:nvGraphicFramePr>
        <p:xfrm>
          <a:off x="255098" y="1889707"/>
          <a:ext cx="896109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400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674473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0277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559833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학대행위자용 아동학대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아동에게 상해를 입히거나 아동을 위험한 상황에 방치하고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조사를 받은 경험이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 및 체벌에 대한 그릇된 인식을 가지고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아동을 자신의 소유물로 인식하고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이유를 주장하면서 학대행위의 정당화를 시도한다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학대행위의 개선에 대해 노력하려는 의지를 보이지 않는다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경찰이나 아동보호전문기관의 개입에 대해 비협조적이다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알코올 및 정신건강 상의 문제로 인해 아동을 방임하거나 학대한다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학대를 유발할 가능성이 있는 가정 내 만성적 스트레스가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아동의 양육에 어려움이 있고 이를 개선할 지원체계가 부족하다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459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14450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Ⅰ.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아이디어</a:t>
            </a:r>
            <a:r>
              <a:rPr lang="en-US" altLang="ko-KR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발굴 배경</a:t>
            </a:r>
            <a:endParaRPr lang="en-US" altLang="ko-KR" sz="500" b="1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“</a:t>
            </a:r>
            <a:r>
              <a:rPr lang="ko-KR" altLang="en-US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의료진의 아동학대 선별에 도움을 주는 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sz="1600" b="1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아이세이프</a:t>
            </a:r>
            <a:r>
              <a:rPr lang="en-US" altLang="ko-KR" sz="16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(AI-SAFE)</a:t>
            </a:r>
            <a:r>
              <a:rPr lang="en-US" altLang="ko-KR" sz="1600" b="1" dirty="0">
                <a:solidFill>
                  <a:srgbClr val="FFFF00"/>
                </a:solidFill>
              </a:rPr>
              <a:t>”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FF00"/>
                </a:solidFill>
              </a:rPr>
              <a:t>(T2-62: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브라이트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ko-KR" altLang="en-US" sz="1600" b="1" dirty="0" err="1">
                <a:solidFill>
                  <a:srgbClr val="FFFF00"/>
                </a:solidFill>
              </a:rPr>
              <a:t>루키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fld id="{5ECB265D-8B71-4572-9519-18FF20E4A894}" type="slidenum">
              <a:rPr lang="ko-KR" altLang="en-US" b="1" smtClean="0">
                <a:solidFill>
                  <a:schemeClr val="tx1"/>
                </a:solidFill>
              </a:rPr>
              <a:t>4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B26C7-F3D6-471D-AFF2-39B975D0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3564" y="1900630"/>
            <a:ext cx="7104871" cy="40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08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577836-EDD5-45A4-8EED-4EE11C701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32525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4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DCB855-C77A-4BAC-B6BA-D3D0A6994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3492"/>
              </p:ext>
            </p:extLst>
          </p:nvPr>
        </p:nvGraphicFramePr>
        <p:xfrm>
          <a:off x="0" y="1164379"/>
          <a:ext cx="12192000" cy="45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653">
                  <a:extLst>
                    <a:ext uri="{9D8B030D-6E8A-4147-A177-3AD203B41FA5}">
                      <a16:colId xmlns:a16="http://schemas.microsoft.com/office/drawing/2014/main" val="806724050"/>
                    </a:ext>
                  </a:extLst>
                </a:gridCol>
                <a:gridCol w="3862136">
                  <a:extLst>
                    <a:ext uri="{9D8B030D-6E8A-4147-A177-3AD203B41FA5}">
                      <a16:colId xmlns:a16="http://schemas.microsoft.com/office/drawing/2014/main" val="3810048389"/>
                    </a:ext>
                  </a:extLst>
                </a:gridCol>
                <a:gridCol w="3128211">
                  <a:extLst>
                    <a:ext uri="{9D8B030D-6E8A-4147-A177-3AD203B41FA5}">
                      <a16:colId xmlns:a16="http://schemas.microsoft.com/office/drawing/2014/main" val="15374815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7068660"/>
                    </a:ext>
                  </a:extLst>
                </a:gridCol>
              </a:tblGrid>
              <a:tr h="595347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atin typeface="+mn-lt"/>
                        </a:rPr>
                        <a:t>정인이 사건 일지</a:t>
                      </a:r>
                    </a:p>
                  </a:txBody>
                  <a:tcPr>
                    <a:solidFill>
                      <a:srgbClr val="0B072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68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관련기간 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신고내용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진행 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atin typeface="+mn-lt"/>
                        </a:rPr>
                        <a:t>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611878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5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25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어린이집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 몸에 멍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아동보호전문기관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r>
                        <a:rPr lang="ko-KR" altLang="en-US" dirty="0">
                          <a:latin typeface="+mn-lt"/>
                        </a:rPr>
                        <a:t> 신고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 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총점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)</a:t>
                      </a:r>
                      <a:endParaRPr lang="ko-KR" altLang="en-US" b="1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6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16</a:t>
                      </a:r>
                      <a:r>
                        <a:rPr lang="ko-KR" altLang="en-US" dirty="0">
                          <a:latin typeface="+mn-lt"/>
                        </a:rPr>
                        <a:t>일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의심 정황 발견 안돼“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내사 종결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12904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6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29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ㄱ씨</a:t>
                      </a:r>
                      <a:r>
                        <a:rPr lang="ko-KR" altLang="en-US" dirty="0"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아동 차량 </a:t>
                      </a:r>
                      <a:r>
                        <a:rPr lang="en-US" altLang="ko-KR" dirty="0">
                          <a:latin typeface="+mn-lt"/>
                        </a:rPr>
                        <a:t>30</a:t>
                      </a:r>
                      <a:r>
                        <a:rPr lang="ko-KR" altLang="en-US" dirty="0">
                          <a:latin typeface="+mn-lt"/>
                        </a:rPr>
                        <a:t>분 방치</a:t>
                      </a:r>
                      <a:r>
                        <a:rPr lang="en-US" altLang="ko-KR" dirty="0">
                          <a:latin typeface="+mn-lt"/>
                        </a:rPr>
                        <a:t>” </a:t>
                      </a:r>
                    </a:p>
                    <a:p>
                      <a:pPr latinLnBrk="1"/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신고 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▶ </a:t>
                      </a:r>
                      <a:r>
                        <a:rPr lang="ko-KR" altLang="en-US" dirty="0" err="1">
                          <a:latin typeface="+mn-lt"/>
                        </a:rPr>
                        <a:t>아보전</a:t>
                      </a:r>
                      <a:r>
                        <a:rPr lang="ko-KR" altLang="en-US" dirty="0">
                          <a:latin typeface="+mn-lt"/>
                        </a:rPr>
                        <a:t> 조사 뒤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경찰 수사의뢰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쇄골에 실금 발견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en-US" altLang="ko-KR" dirty="0">
                          <a:latin typeface="+mn-lt"/>
                        </a:rPr>
                        <a:t>8</a:t>
                      </a:r>
                      <a:r>
                        <a:rPr lang="ko-KR" altLang="en-US" dirty="0">
                          <a:latin typeface="+mn-lt"/>
                        </a:rPr>
                        <a:t>월 </a:t>
                      </a:r>
                      <a:r>
                        <a:rPr lang="en-US" altLang="ko-KR" dirty="0">
                          <a:latin typeface="+mn-lt"/>
                        </a:rPr>
                        <a:t>12</a:t>
                      </a:r>
                      <a:r>
                        <a:rPr lang="ko-KR" altLang="en-US" dirty="0">
                          <a:latin typeface="+mn-lt"/>
                        </a:rPr>
                        <a:t>일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학대 증거 없음</a:t>
                      </a:r>
                      <a:r>
                        <a:rPr lang="en-US" altLang="ko-KR" dirty="0">
                          <a:latin typeface="+mn-lt"/>
                        </a:rPr>
                        <a:t>”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불기소 의견 검찰 송치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3961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9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23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소아과 의사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lt"/>
                        </a:rPr>
                        <a:t>112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신고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아동학대 위험도 평가 </a:t>
                      </a:r>
                      <a:r>
                        <a:rPr lang="en-US" altLang="ko-KR" b="1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7030A0"/>
                          </a:solidFill>
                          <a:latin typeface="+mn-lt"/>
                        </a:rPr>
                        <a:t>점</a:t>
                      </a:r>
                      <a:r>
                        <a:rPr lang="en-US" altLang="ko-KR" dirty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n-lt"/>
                        </a:rPr>
                        <a:t>다른 소아과에서 아동학대로 보기 어렵다는 소견 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경찰 </a:t>
                      </a:r>
                      <a:r>
                        <a:rPr lang="ko-KR" altLang="en-US" dirty="0" err="1">
                          <a:latin typeface="+mn-lt"/>
                        </a:rPr>
                        <a:t>아보전과</a:t>
                      </a:r>
                      <a:r>
                        <a:rPr lang="ko-KR" altLang="en-US" dirty="0">
                          <a:latin typeface="+mn-lt"/>
                        </a:rPr>
                        <a:t> 현장조사 뒤</a:t>
                      </a:r>
                      <a:endParaRPr lang="en-US" altLang="ko-KR" dirty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모니터링 협의</a:t>
                      </a:r>
                      <a:r>
                        <a:rPr lang="en-US" altLang="ko-KR" dirty="0">
                          <a:latin typeface="+mn-lt"/>
                        </a:rPr>
                        <a:t>(</a:t>
                      </a:r>
                      <a:r>
                        <a:rPr lang="ko-KR" altLang="en-US" dirty="0">
                          <a:latin typeface="+mn-lt"/>
                        </a:rPr>
                        <a:t>수사 진행 안함</a:t>
                      </a:r>
                      <a:r>
                        <a:rPr lang="en-US" altLang="ko-KR" dirty="0">
                          <a:latin typeface="+mn-lt"/>
                        </a:rPr>
                        <a:t>)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10915"/>
                  </a:ext>
                </a:extLst>
              </a:tr>
              <a:tr h="595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+mn-lt"/>
                        </a:rPr>
                        <a:t>10</a:t>
                      </a:r>
                      <a:r>
                        <a:rPr lang="ko-KR" altLang="en-US" sz="2000" dirty="0">
                          <a:latin typeface="+mn-lt"/>
                        </a:rPr>
                        <a:t>월 </a:t>
                      </a:r>
                      <a:r>
                        <a:rPr lang="en-US" altLang="ko-KR" sz="2000" dirty="0">
                          <a:latin typeface="+mn-lt"/>
                        </a:rPr>
                        <a:t>13</a:t>
                      </a:r>
                      <a:r>
                        <a:rPr lang="ko-KR" altLang="en-US" sz="2000" dirty="0">
                          <a:latin typeface="+mn-lt"/>
                        </a:rPr>
                        <a:t>일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lt"/>
                        </a:rPr>
                        <a:t>병원 응급실 </a:t>
                      </a:r>
                      <a:r>
                        <a:rPr lang="en-US" altLang="ko-KR" dirty="0">
                          <a:latin typeface="+mn-lt"/>
                        </a:rPr>
                        <a:t>“</a:t>
                      </a:r>
                      <a:r>
                        <a:rPr lang="ko-KR" altLang="en-US" dirty="0">
                          <a:latin typeface="+mn-lt"/>
                        </a:rPr>
                        <a:t>심정지 아동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latin typeface="+mn-lt"/>
                        </a:rPr>
                        <a:t>학대 의심＂ </a:t>
                      </a:r>
                      <a:r>
                        <a:rPr lang="en-US" altLang="ko-KR" dirty="0">
                          <a:latin typeface="+mn-lt"/>
                        </a:rPr>
                        <a:t>112</a:t>
                      </a:r>
                      <a:r>
                        <a:rPr lang="ko-KR" altLang="en-US" dirty="0">
                          <a:latin typeface="+mn-lt"/>
                        </a:rPr>
                        <a:t>신고</a:t>
                      </a:r>
                      <a:r>
                        <a:rPr lang="en-US" altLang="ko-KR" dirty="0">
                          <a:latin typeface="+mn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  <a:latin typeface="+mn-lt"/>
                        </a:rPr>
                        <a:t>정인이 사망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8396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64C08929-0A24-4E51-90F1-CD2B54A128FF}"/>
              </a:ext>
            </a:extLst>
          </p:cNvPr>
          <p:cNvSpPr/>
          <p:nvPr/>
        </p:nvSpPr>
        <p:spPr>
          <a:xfrm>
            <a:off x="143503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B0D66B-2457-4F17-A8DC-CF844766BA8B}"/>
              </a:ext>
            </a:extLst>
          </p:cNvPr>
          <p:cNvSpPr/>
          <p:nvPr/>
        </p:nvSpPr>
        <p:spPr>
          <a:xfrm>
            <a:off x="6893793" y="5986144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아동학대 신고 의무 제도의 한계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9BA345-3B1C-4E89-ADFE-8602A7AD2980}"/>
              </a:ext>
            </a:extLst>
          </p:cNvPr>
          <p:cNvSpPr/>
          <p:nvPr/>
        </p:nvSpPr>
        <p:spPr>
          <a:xfrm>
            <a:off x="6082394" y="5972721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D24D2-6BB6-455B-AD0F-1EAE17C8CB59}"/>
              </a:ext>
            </a:extLst>
          </p:cNvPr>
          <p:cNvSpPr/>
          <p:nvPr/>
        </p:nvSpPr>
        <p:spPr>
          <a:xfrm>
            <a:off x="986288" y="5972721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33205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9B8AC-4263-4E7F-95B5-0C8CB9B9CF7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178B87-76F8-4E33-8C2B-2D2B89E4D814}"/>
              </a:ext>
            </a:extLst>
          </p:cNvPr>
          <p:cNvSpPr/>
          <p:nvPr/>
        </p:nvSpPr>
        <p:spPr>
          <a:xfrm>
            <a:off x="7005388" y="1197572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아동학대 신고 의무 제도의 한계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5BE36A-6121-47BF-96BC-391DE775D9CA}"/>
              </a:ext>
            </a:extLst>
          </p:cNvPr>
          <p:cNvSpPr/>
          <p:nvPr/>
        </p:nvSpPr>
        <p:spPr>
          <a:xfrm>
            <a:off x="6193989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D7A3C4-E034-48AE-8164-9494BF756158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7030A0"/>
                </a:solidFill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83423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2F44768-CA53-425C-93AF-20045EC1C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09186"/>
              </p:ext>
            </p:extLst>
          </p:nvPr>
        </p:nvGraphicFramePr>
        <p:xfrm>
          <a:off x="245948" y="1894614"/>
          <a:ext cx="11793399" cy="4453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8778">
                  <a:extLst>
                    <a:ext uri="{9D8B030D-6E8A-4147-A177-3AD203B41FA5}">
                      <a16:colId xmlns:a16="http://schemas.microsoft.com/office/drawing/2014/main" val="1157360053"/>
                    </a:ext>
                  </a:extLst>
                </a:gridCol>
                <a:gridCol w="866435">
                  <a:extLst>
                    <a:ext uri="{9D8B030D-6E8A-4147-A177-3AD203B41FA5}">
                      <a16:colId xmlns:a16="http://schemas.microsoft.com/office/drawing/2014/main" val="591925514"/>
                    </a:ext>
                  </a:extLst>
                </a:gridCol>
                <a:gridCol w="711408">
                  <a:extLst>
                    <a:ext uri="{9D8B030D-6E8A-4147-A177-3AD203B41FA5}">
                      <a16:colId xmlns:a16="http://schemas.microsoft.com/office/drawing/2014/main" val="2643148108"/>
                    </a:ext>
                  </a:extLst>
                </a:gridCol>
                <a:gridCol w="736778">
                  <a:extLst>
                    <a:ext uri="{9D8B030D-6E8A-4147-A177-3AD203B41FA5}">
                      <a16:colId xmlns:a16="http://schemas.microsoft.com/office/drawing/2014/main" val="3081617523"/>
                    </a:ext>
                  </a:extLst>
                </a:gridCol>
              </a:tblGrid>
              <a:tr h="358772"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피해아동 위험도 평가척도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3092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8614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아동에게 신체 외부 손상이 관찰되거나 신체 내부의 손상 혹은 정서적 피해가 의심된다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4972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주거 환경에 아동의 건강이나 안전상의 위험요소가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46909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이상 학대를 당한 경험이 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131085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방임을 포함한 학대로 초래된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발육부진이나 영양실조</a:t>
                      </a: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혹은 </a:t>
                      </a:r>
                      <a:r>
                        <a:rPr lang="ko-KR" altLang="en-US" sz="16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비위생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상태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ko-KR" altLang="en-US" sz="1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관찰된다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667279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학대행위자에 대해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두려움이나 거부감을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64312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학대행위자로부터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분리보호를 요구하는 의사를 표현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19561"/>
                  </a:ext>
                </a:extLst>
              </a:tr>
              <a:tr h="429979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아동이 스스로를 보호할 능력이 현저히 미약하다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어린 나이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심신 장애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만성질환 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825378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아동을 안전하게 보호할 수 있는 보호자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비학대행위자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없다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264880"/>
                  </a:ext>
                </a:extLst>
              </a:tr>
              <a:tr h="358772"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학대행위자가 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아동의 의사에 반하여 아동에게 접근할 여지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</a:t>
                      </a:r>
                      <a:r>
                        <a:rPr lang="ko-KR" alt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많다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689153"/>
                  </a:ext>
                </a:extLst>
              </a:tr>
              <a:tr h="1646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총점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점 이상일 경우 조치 고려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144782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</p:spTree>
    <p:extLst>
      <p:ext uri="{BB962C8B-B14F-4D97-AF65-F5344CB8AC3E}">
        <p14:creationId xmlns:p14="http://schemas.microsoft.com/office/powerpoint/2010/main" val="366399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D48B5-4534-B583-4899-E6C32E64B1DA}"/>
              </a:ext>
            </a:extLst>
          </p:cNvPr>
          <p:cNvSpPr txBox="1"/>
          <p:nvPr/>
        </p:nvSpPr>
        <p:spPr>
          <a:xfrm>
            <a:off x="255098" y="372423"/>
            <a:ext cx="3617937" cy="499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Ⅰ.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아이디어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발굴 배경</a:t>
            </a:r>
            <a:endParaRPr kumimoji="0" lang="en-US" altLang="ko-KR" sz="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27A61-F05D-5FD7-F753-0C1449439EFD}"/>
              </a:ext>
            </a:extLst>
          </p:cNvPr>
          <p:cNvSpPr txBox="1"/>
          <p:nvPr/>
        </p:nvSpPr>
        <p:spPr>
          <a:xfrm>
            <a:off x="6142648" y="541090"/>
            <a:ext cx="5905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의료진의 아동학대 선별에 도움을 주는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AI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아이세이프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(AI-SAFE)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”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F08F0-0FE2-24D5-EC96-8627F6BF6026}"/>
              </a:ext>
            </a:extLst>
          </p:cNvPr>
          <p:cNvSpPr txBox="1"/>
          <p:nvPr/>
        </p:nvSpPr>
        <p:spPr>
          <a:xfrm>
            <a:off x="96049" y="15490"/>
            <a:ext cx="6904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(T2-62: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브라이트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루키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305297" y="636248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CB265D-8B71-4572-9519-18FF20E4A894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B38544-BA5C-4C41-ADA2-B131E458E118}"/>
              </a:ext>
            </a:extLst>
          </p:cNvPr>
          <p:cNvSpPr/>
          <p:nvPr/>
        </p:nvSpPr>
        <p:spPr>
          <a:xfrm>
            <a:off x="255098" y="1184149"/>
            <a:ext cx="611176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9DF070-9E5D-41B0-B6C2-78CAF8690EFE}"/>
              </a:ext>
            </a:extLst>
          </p:cNvPr>
          <p:cNvSpPr/>
          <p:nvPr/>
        </p:nvSpPr>
        <p:spPr>
          <a:xfrm>
            <a:off x="1097883" y="1184149"/>
            <a:ext cx="4572000" cy="626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아동학대 판정 기준의 한계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1C50C29-CE40-412C-BC7C-FD51CFC8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50000"/>
              </p:ext>
            </p:extLst>
          </p:nvPr>
        </p:nvGraphicFramePr>
        <p:xfrm>
          <a:off x="255097" y="2031108"/>
          <a:ext cx="11793400" cy="278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700">
                  <a:extLst>
                    <a:ext uri="{9D8B030D-6E8A-4147-A177-3AD203B41FA5}">
                      <a16:colId xmlns:a16="http://schemas.microsoft.com/office/drawing/2014/main" val="886331989"/>
                    </a:ext>
                  </a:extLst>
                </a:gridCol>
                <a:gridCol w="5896700">
                  <a:extLst>
                    <a:ext uri="{9D8B030D-6E8A-4147-A177-3AD203B41FA5}">
                      <a16:colId xmlns:a16="http://schemas.microsoft.com/office/drawing/2014/main" val="914854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Escape Criteria(</a:t>
                      </a:r>
                      <a:r>
                        <a:rPr lang="ko-KR" altLang="en-US" dirty="0"/>
                        <a:t>원문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0C121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번역</a:t>
                      </a:r>
                    </a:p>
                  </a:txBody>
                  <a:tcPr>
                    <a:solidFill>
                      <a:srgbClr val="0C12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history consistent?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병력이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일관적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59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Was seeking medical help unnecessarily delayed?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내원하기까지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불필요한 지연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이 있었는가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3168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Does the onset of injury fit with the developmental level of the child?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아이의 발달 단계를 고려하였을 때 부상의 원인이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합리적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인가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314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Is the behavior of the child, his/her carers and their interaction appropriate?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보호자의 행동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그리고 아동과 보호자 사이의 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한양중고딕"/>
                        </a:rPr>
                        <a:t>상호작용은 적절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한가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9755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findings of head to toe examination in accordance with history?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보고한 병력과 이학적 검진의 발견 결과는 일치하는가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8941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there any other signals that make you doubt the safety of the child or other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family members?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중고딕"/>
                        </a:rPr>
                        <a:t>아동 혹은 다른 가족 구성원의 안전을 의심하게 하는 다른 요소가 존재하는가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09569143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9B9DCD34-0378-4E80-AF06-4FFE471C396A}"/>
              </a:ext>
            </a:extLst>
          </p:cNvPr>
          <p:cNvSpPr/>
          <p:nvPr/>
        </p:nvSpPr>
        <p:spPr>
          <a:xfrm>
            <a:off x="3099704" y="4927122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C4AF1E-87BE-4D15-9534-39F7BA2B9730}"/>
              </a:ext>
            </a:extLst>
          </p:cNvPr>
          <p:cNvSpPr/>
          <p:nvPr/>
        </p:nvSpPr>
        <p:spPr>
          <a:xfrm>
            <a:off x="3099703" y="5570108"/>
            <a:ext cx="568357" cy="5384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F8694F6-24EF-42C1-964C-76AB6782DDE4}"/>
              </a:ext>
            </a:extLst>
          </p:cNvPr>
          <p:cNvSpPr/>
          <p:nvPr/>
        </p:nvSpPr>
        <p:spPr>
          <a:xfrm>
            <a:off x="3099702" y="6184268"/>
            <a:ext cx="568357" cy="5384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F923F5-3BBF-48AD-87B8-35D6727C2A6D}"/>
              </a:ext>
            </a:extLst>
          </p:cNvPr>
          <p:cNvSpPr/>
          <p:nvPr/>
        </p:nvSpPr>
        <p:spPr>
          <a:xfrm>
            <a:off x="3861728" y="4927122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생애주기에 대한 고려 부족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EB6B21-BCC0-49EF-85F5-5D367D6B9037}"/>
              </a:ext>
            </a:extLst>
          </p:cNvPr>
          <p:cNvSpPr/>
          <p:nvPr/>
        </p:nvSpPr>
        <p:spPr>
          <a:xfrm>
            <a:off x="3873035" y="5570108"/>
            <a:ext cx="4561840" cy="53848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주관적 요소가 많음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D7CB4E1-4849-4193-8049-112F118D47E4}"/>
              </a:ext>
            </a:extLst>
          </p:cNvPr>
          <p:cNvSpPr/>
          <p:nvPr/>
        </p:nvSpPr>
        <p:spPr>
          <a:xfrm>
            <a:off x="3861728" y="6213094"/>
            <a:ext cx="4561840" cy="538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국내 연구 부족</a:t>
            </a:r>
          </a:p>
        </p:txBody>
      </p:sp>
    </p:spTree>
    <p:extLst>
      <p:ext uri="{BB962C8B-B14F-4D97-AF65-F5344CB8AC3E}">
        <p14:creationId xmlns:p14="http://schemas.microsoft.com/office/powerpoint/2010/main" val="18971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8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4198</Words>
  <Application>Microsoft Office PowerPoint</Application>
  <PresentationFormat>와이드스크린</PresentationFormat>
  <Paragraphs>729</Paragraphs>
  <Slides>38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HY헤드라인M</vt:lpstr>
      <vt:lpstr>KoPub돋움체 Bold</vt:lpstr>
      <vt:lpstr>Nunito Semi Bold</vt:lpstr>
      <vt:lpstr>PT Sans</vt:lpstr>
      <vt:lpstr>맑은 고딕</vt:lpstr>
      <vt:lpstr>한양중고딕</vt:lpstr>
      <vt:lpstr>Arial</vt:lpstr>
      <vt:lpstr>Calibri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필릭플랜 디자인</dc:creator>
  <cp:lastModifiedBy>user</cp:lastModifiedBy>
  <cp:revision>338</cp:revision>
  <dcterms:created xsi:type="dcterms:W3CDTF">2024-08-29T10:45:34Z</dcterms:created>
  <dcterms:modified xsi:type="dcterms:W3CDTF">2024-11-03T12:41:23Z</dcterms:modified>
</cp:coreProperties>
</file>